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3"/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Architects Daughter"/>
      <p:regular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Raleway Medium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  <p:embeddedFont>
      <p:font typeface="Shadows Into Light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8.xml"/><Relationship Id="rId68" Type="http://schemas.openxmlformats.org/officeDocument/2006/relationships/font" Target="fonts/ShadowsIntoLight-regular.fntdata"/><Relationship Id="rId23" Type="http://schemas.openxmlformats.org/officeDocument/2006/relationships/slide" Target="slides/slide17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rchitectsDaughter-regular.fntdata"/><Relationship Id="rId50" Type="http://schemas.openxmlformats.org/officeDocument/2006/relationships/slide" Target="slides/slide44.xml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RalewayMedium-bold.fntdata"/><Relationship Id="rId12" Type="http://schemas.openxmlformats.org/officeDocument/2006/relationships/slide" Target="slides/slide6.xml"/><Relationship Id="rId56" Type="http://schemas.openxmlformats.org/officeDocument/2006/relationships/font" Target="fonts/RalewayMedium-regular.fntdata"/><Relationship Id="rId15" Type="http://schemas.openxmlformats.org/officeDocument/2006/relationships/slide" Target="slides/slide9.xml"/><Relationship Id="rId59" Type="http://schemas.openxmlformats.org/officeDocument/2006/relationships/font" Target="fonts/RalewayMedium-boldItalic.fntdata"/><Relationship Id="rId14" Type="http://schemas.openxmlformats.org/officeDocument/2006/relationships/slide" Target="slides/slide8.xml"/><Relationship Id="rId58" Type="http://schemas.openxmlformats.org/officeDocument/2006/relationships/font" Target="fonts/Raleway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6297e1d7a_0_6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46297e1d7a_0_6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7bddf66c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7bddf66c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building block we can use to deploy applications in a repeatable way.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7bddf66c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7bddf66c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Emphasis that we’re still talking images here, as containers obviously aren’t stateless/immutable.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Helps with repeatability and prevents environment creep -&gt; entropy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7bddf66cf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7bddf66cf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6297e1d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6297e1d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7bddf66cf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7bddf66c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Strongly emphasize that a container is JUST another process on the machine. No more. No less.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Namespaces</a:t>
            </a:r>
            <a:r>
              <a:rPr lang="en">
                <a:solidFill>
                  <a:schemeClr val="dk1"/>
                </a:solidFill>
              </a:rPr>
              <a:t> - isolate processes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Mount (mnt)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Process ID (pid)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Network (net)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Inter-process Communication (IPC)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UTS (hostname and domain name)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User ID (user)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Cgroups</a:t>
            </a:r>
            <a:r>
              <a:rPr lang="en">
                <a:solidFill>
                  <a:schemeClr val="dk1"/>
                </a:solidFill>
              </a:rPr>
              <a:t> (control groups) - limit system resources a container can consume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7bddf66c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7bddf66c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Start with how we isolate apps, using the VM stack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(click)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Containers help provide some of the same levels of isolation, but highlighting the fact that each of the containers are just processes on the machine.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 fact, the Docker daemon itself is just another process, but used to setup the isolation between apps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Each “stack” for a container consists of the image filesystem, isolated from each other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7bddf66cf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7bddf66cf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7bddf66c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7bddf66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6297e1d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6297e1d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6297e1d7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6297e1d7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Important thing to note here is that the contents of </a:t>
            </a:r>
            <a:r>
              <a:rPr b="1" lang="en"/>
              <a:t>file4</a:t>
            </a:r>
            <a:r>
              <a:rPr lang="en"/>
              <a:t> are being transported with the layer, but then being removed from a higher layer (we’ll see an example of this in the demo)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Remember that each of these image </a:t>
            </a:r>
            <a:r>
              <a:rPr b="1" lang="en"/>
              <a:t>layers</a:t>
            </a:r>
            <a:r>
              <a:rPr lang="en"/>
              <a:t> is immutable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7bddf66c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7bddf66c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6297e1d7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6297e1d7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6297e1d7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6297e1d7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6297e1d7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6297e1d7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6297e1d7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6297e1d7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6297e1d7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6297e1d7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6297e1d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6297e1d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297e1d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297e1d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6297e1d7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6297e1d7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6297e1d7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6297e1d7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6297e1d7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6297e1d7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e02ff74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e02ff74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http://www.worldshipping.org/about-the-industry/history-of-containerization/before-container-shipping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6297e1d7a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6297e1d7a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6297e1d7a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6297e1d7a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6297e1d7a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6297e1d7a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6297e1d7a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6297e1d7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6297e1d7a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6297e1d7a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6297e1d7a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6297e1d7a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6297e1d7a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46297e1d7a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46297e1d7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46297e1d7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6297e1d7a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46297e1d7a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6297e1d7a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6297e1d7a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eb51bf5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eb51bf5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6297e1d7a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6297e1d7a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46297e1d7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46297e1d7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Managers are the brains, workers are fairly dumb/ignorant in that they only know what they’re told and are only told what they need to know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46297e1d7a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46297e1d7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Each cloud provider has their own Kubernetes service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6297e1d7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6297e1d7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6297e1d7a_0_8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46297e1d7a_0_8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eb51bf54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eb51bf5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same box can be used for sea, trucking, freight, storage, and more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eb51bf5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eb51bf5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eb51bf54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eb51bf5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Just as a shipping container, with a container image, we pack whatever we want into it and ship it around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don’t think this is actually a problem...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bddf66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bddf66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deployment is Code + Configuration + Environment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7bddf66c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7bddf66c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Ops Problem now!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Wouldn’t it be nice to handle code + configuration + environment in a standardized way?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36100" y="1779575"/>
            <a:ext cx="439825" cy="430125"/>
            <a:chOff x="459900" y="1169975"/>
            <a:chExt cx="439825" cy="430125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266100" y="1366700"/>
              <a:ext cx="427200" cy="396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660025" y="969875"/>
              <a:ext cx="39600" cy="4398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185025" y="2404000"/>
            <a:ext cx="439825" cy="430125"/>
            <a:chOff x="8032625" y="2404000"/>
            <a:chExt cx="439825" cy="430125"/>
          </a:xfrm>
        </p:grpSpPr>
        <p:sp>
          <p:nvSpPr>
            <p:cNvPr id="19" name="Google Shape;19;p2"/>
            <p:cNvSpPr/>
            <p:nvPr/>
          </p:nvSpPr>
          <p:spPr>
            <a:xfrm rot="5400000">
              <a:off x="8239050" y="2597800"/>
              <a:ext cx="427200" cy="396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8232725" y="2594425"/>
              <a:ext cx="39600" cy="4398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bg>
      <p:bgPr>
        <a:solidFill>
          <a:srgbClr val="00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209200" y="4402025"/>
            <a:ext cx="1882800" cy="65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speaker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 slide@2x.png" id="81" name="Google Shape;8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58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138364" y="1726034"/>
            <a:ext cx="3829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"/>
              <a:buNone/>
              <a:defRPr b="0" i="0" sz="23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4138364" y="2139953"/>
            <a:ext cx="3829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Google Shape;84;p15"/>
          <p:cNvSpPr/>
          <p:nvPr>
            <p:ph idx="3" type="pic"/>
          </p:nvPr>
        </p:nvSpPr>
        <p:spPr>
          <a:xfrm>
            <a:off x="1325754" y="704850"/>
            <a:ext cx="2253600" cy="22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4" type="body"/>
          </p:nvPr>
        </p:nvSpPr>
        <p:spPr>
          <a:xfrm>
            <a:off x="4138364" y="1020231"/>
            <a:ext cx="4120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4200"/>
              <a:buFont typeface="Impact"/>
              <a:buNone/>
              <a:defRPr b="0" i="0" sz="4200" u="none" cap="none" strike="noStrike">
                <a:solidFill>
                  <a:srgbClr val="0075BC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87" name="Google Shape;87;p15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speaker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munity theater@2x.png" id="89" name="Google Shape;8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211" y="0"/>
            <a:ext cx="9166829" cy="515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CEU18_stacked - blue &amp; yellow@2x.png" id="90" name="Google Shape;90;p16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434033" y="1270732"/>
            <a:ext cx="3829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2434033" y="1660575"/>
            <a:ext cx="37032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16"/>
          <p:cNvSpPr/>
          <p:nvPr>
            <p:ph idx="3" type="pic"/>
          </p:nvPr>
        </p:nvSpPr>
        <p:spPr>
          <a:xfrm>
            <a:off x="641468" y="437655"/>
            <a:ext cx="1647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4" type="body"/>
          </p:nvPr>
        </p:nvSpPr>
        <p:spPr>
          <a:xfrm>
            <a:off x="2434033" y="619686"/>
            <a:ext cx="4120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200"/>
              <a:buFont typeface="Impact"/>
              <a:buNone/>
              <a:defRPr b="0" i="0" sz="3200" u="none" cap="none" strike="noStrike">
                <a:solidFill>
                  <a:srgbClr val="0075BC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5" type="body"/>
          </p:nvPr>
        </p:nvSpPr>
        <p:spPr>
          <a:xfrm>
            <a:off x="2434033" y="3268322"/>
            <a:ext cx="3829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6" type="body"/>
          </p:nvPr>
        </p:nvSpPr>
        <p:spPr>
          <a:xfrm>
            <a:off x="2434033" y="3658165"/>
            <a:ext cx="37032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16"/>
          <p:cNvSpPr/>
          <p:nvPr>
            <p:ph idx="7" type="pic"/>
          </p:nvPr>
        </p:nvSpPr>
        <p:spPr>
          <a:xfrm>
            <a:off x="641468" y="2435245"/>
            <a:ext cx="1647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8" type="body"/>
          </p:nvPr>
        </p:nvSpPr>
        <p:spPr>
          <a:xfrm>
            <a:off x="2434033" y="2617275"/>
            <a:ext cx="4120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200"/>
              <a:buFont typeface="Impact"/>
              <a:buNone/>
              <a:defRPr b="0" i="0" sz="3200" u="none" cap="none" strike="noStrike">
                <a:solidFill>
                  <a:srgbClr val="0075BC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321525" y="4660453"/>
            <a:ext cx="1513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@mikesir87</a:t>
            </a:r>
            <a:endParaRPr b="1"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 slide copy 2@2x.png" id="102" name="Google Shape;102;p17"/>
          <p:cNvPicPr preferRelativeResize="0"/>
          <p:nvPr/>
        </p:nvPicPr>
        <p:blipFill rotWithShape="1">
          <a:blip r:embed="rId2">
            <a:alphaModFix/>
          </a:blip>
          <a:srcRect b="0" l="7724" r="46158" t="1224"/>
          <a:stretch/>
        </p:blipFill>
        <p:spPr>
          <a:xfrm>
            <a:off x="-12576" y="-6728"/>
            <a:ext cx="4290566" cy="517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4104059" y="2572237"/>
            <a:ext cx="3173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2" type="body"/>
          </p:nvPr>
        </p:nvSpPr>
        <p:spPr>
          <a:xfrm>
            <a:off x="4104059" y="1865145"/>
            <a:ext cx="4167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0075BC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DCEU18_stacked - blue &amp; yellow@2x.png" id="105" name="Google Shape;105;p17"/>
          <p:cNvPicPr preferRelativeResize="0"/>
          <p:nvPr/>
        </p:nvPicPr>
        <p:blipFill rotWithShape="1">
          <a:blip r:embed="rId3">
            <a:alphaModFix/>
          </a:blip>
          <a:srcRect b="19833" l="0" r="27357" t="0"/>
          <a:stretch/>
        </p:blipFill>
        <p:spPr>
          <a:xfrm>
            <a:off x="7756590" y="4415358"/>
            <a:ext cx="1387410" cy="728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slide">
  <p:cSld name="agenda slid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 slide copy@2x.png" id="107" name="Google Shape;10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00" y="12179"/>
            <a:ext cx="9151802" cy="5151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CEU18_stacked - blue &amp; yellow@2x.png" id="108" name="Google Shape;108;p18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630013" y="1112959"/>
            <a:ext cx="57822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0075BC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321525" y="4660453"/>
            <a:ext cx="1513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@mikesir87</a:t>
            </a:r>
            <a:endParaRPr b="1"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slide copy 1">
  <p:cSld name="agenda slide copy 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DCSF18_Logo_blue.png" id="115" name="Google Shape;11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0753" y="4553061"/>
            <a:ext cx="1089704" cy="436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ainer Q@2x.png"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783" y="8231"/>
            <a:ext cx="9155780" cy="51516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19" name="Google Shape;119;p19"/>
          <p:cNvPicPr preferRelativeResize="0"/>
          <p:nvPr/>
        </p:nvPicPr>
        <p:blipFill rotWithShape="1">
          <a:blip r:embed="rId4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21525" y="4660453"/>
            <a:ext cx="1513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@mikesir87</a:t>
            </a:r>
            <a:endParaRPr b="1"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slide copy 1 1">
  <p:cSld name="agenda slide copy 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DCSF18_Logo_blue.png" id="123" name="Google Shape;12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0753" y="4553061"/>
            <a:ext cx="1089704" cy="4361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26" name="Google Shape;126;p20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-3619" y="4356516"/>
            <a:ext cx="9144000" cy="78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CEU18_stacked - blue &amp; yellow@2x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321525" y="4660453"/>
            <a:ext cx="1513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@mikesir87</a:t>
            </a:r>
            <a:endParaRPr b="1"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slide copy 1 1 1">
  <p:cSld name="agenda slide copy 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DCSF18_Logo_blue.png" id="132" name="Google Shape;13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0753" y="4553061"/>
            <a:ext cx="1089704" cy="4361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35" name="Google Shape;135;p21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-3619" y="4356516"/>
            <a:ext cx="9144000" cy="78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CEU18_stacked - blue &amp; yellow@2x.png" id="137" name="Google Shape;137;p21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ing slide 1">
  <p:cSld name="coding slide 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45@2x.png" id="139" name="Google Shape;1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938" y="11038"/>
            <a:ext cx="9151938" cy="514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Google Shape;141;p22"/>
          <p:cNvSpPr/>
          <p:nvPr>
            <p:ph idx="2" type="pic"/>
          </p:nvPr>
        </p:nvSpPr>
        <p:spPr>
          <a:xfrm>
            <a:off x="1313232" y="1348978"/>
            <a:ext cx="6265200" cy="3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43" name="Google Shape;143;p22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321525" y="4660453"/>
            <a:ext cx="1513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@mikesir87</a:t>
            </a:r>
            <a:endParaRPr b="1"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ing slide 1 copy">
  <p:cSld name="coding slide 1 cop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llway track2@2x.png" id="146" name="Google Shape;14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938" y="0"/>
            <a:ext cx="9161689" cy="515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49" name="Google Shape;149;p23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321525" y="4660453"/>
            <a:ext cx="1513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@mikesir87</a:t>
            </a:r>
            <a:endParaRPr b="1"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ing slide 1 copy 1">
  <p:cSld name="coding slide 1 copy 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649063" y="196701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DCEU18_stacked - blue &amp; yellow@2x.png" id="153" name="Google Shape;153;p24"/>
          <p:cNvPicPr preferRelativeResize="0"/>
          <p:nvPr/>
        </p:nvPicPr>
        <p:blipFill rotWithShape="1">
          <a:blip r:embed="rId2">
            <a:alphaModFix/>
          </a:blip>
          <a:srcRect b="19833" l="0" r="27357" t="0"/>
          <a:stretch/>
        </p:blipFill>
        <p:spPr>
          <a:xfrm>
            <a:off x="7756590" y="4415358"/>
            <a:ext cx="1387410" cy="72814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321525" y="4660453"/>
            <a:ext cx="1513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@mikesir87</a:t>
            </a:r>
            <a:endParaRPr b="1" sz="14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ing slide 1 copy 2">
  <p:cSld name="coding slide 1 copy 2"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649063" y="196701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58" name="Google Shape;158;p25"/>
          <p:cNvPicPr preferRelativeResize="0"/>
          <p:nvPr/>
        </p:nvPicPr>
        <p:blipFill rotWithShape="1">
          <a:blip r:embed="rId2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CEU18_stacked - blue &amp; yellow@2x.png" id="159" name="Google Shape;159;p25"/>
          <p:cNvPicPr preferRelativeResize="0"/>
          <p:nvPr/>
        </p:nvPicPr>
        <p:blipFill rotWithShape="1">
          <a:blip r:embed="rId3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CEU18_stacked - blue &amp; yellow@2x.png" id="160" name="Google Shape;160;p25"/>
          <p:cNvPicPr preferRelativeResize="0"/>
          <p:nvPr/>
        </p:nvPicPr>
        <p:blipFill rotWithShape="1">
          <a:blip r:embed="rId2">
            <a:alphaModFix/>
          </a:blip>
          <a:srcRect b="18766" l="57273" r="27231" t="40150"/>
          <a:stretch/>
        </p:blipFill>
        <p:spPr>
          <a:xfrm>
            <a:off x="8848706" y="4781728"/>
            <a:ext cx="295293" cy="3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ing slide 1 copy 2 1">
  <p:cSld name="coding slide 1 copy 2_1"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649063" y="196701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64" name="Google Shape;164;p26"/>
          <p:cNvPicPr preferRelativeResize="0"/>
          <p:nvPr/>
        </p:nvPicPr>
        <p:blipFill rotWithShape="1">
          <a:blip r:embed="rId2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CEU18_stacked - blue &amp; yellow@2x.png" id="165" name="Google Shape;165;p26"/>
          <p:cNvPicPr preferRelativeResize="0"/>
          <p:nvPr/>
        </p:nvPicPr>
        <p:blipFill rotWithShape="1">
          <a:blip r:embed="rId3">
            <a:alphaModFix/>
          </a:blip>
          <a:srcRect b="18766" l="57273" r="27231" t="40150"/>
          <a:stretch/>
        </p:blipFill>
        <p:spPr>
          <a:xfrm>
            <a:off x="8848706" y="4781728"/>
            <a:ext cx="295293" cy="3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copy slide">
  <p:cSld name="body copy slid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>
            <p:ph idx="2" type="pic"/>
          </p:nvPr>
        </p:nvSpPr>
        <p:spPr>
          <a:xfrm>
            <a:off x="4733735" y="-11016"/>
            <a:ext cx="4406700" cy="51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630013" y="1560635"/>
            <a:ext cx="352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Helvetica Neue"/>
              <a:buNone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3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71" name="Google Shape;171;p27"/>
          <p:cNvPicPr preferRelativeResize="0"/>
          <p:nvPr/>
        </p:nvPicPr>
        <p:blipFill rotWithShape="1">
          <a:blip r:embed="rId2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copy slide">
  <p:cSld name="bulleted copy slid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>
            <p:ph idx="2" type="pic"/>
          </p:nvPr>
        </p:nvSpPr>
        <p:spPr>
          <a:xfrm flipH="1">
            <a:off x="-9786" y="-11016"/>
            <a:ext cx="4406700" cy="51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4840063" y="1560635"/>
            <a:ext cx="352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3" type="body"/>
          </p:nvPr>
        </p:nvSpPr>
        <p:spPr>
          <a:xfrm>
            <a:off x="4868043" y="477306"/>
            <a:ext cx="37074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77" name="Google Shape;177;p28"/>
          <p:cNvPicPr preferRelativeResize="0"/>
          <p:nvPr/>
        </p:nvPicPr>
        <p:blipFill rotWithShape="1">
          <a:blip r:embed="rId2">
            <a:alphaModFix/>
          </a:blip>
          <a:srcRect b="19833" l="0" r="27357" t="0"/>
          <a:stretch/>
        </p:blipFill>
        <p:spPr>
          <a:xfrm>
            <a:off x="7756590" y="4415358"/>
            <a:ext cx="1387410" cy="728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copy 1">
  <p:cSld name="bulleted copy 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/>
          <p:nvPr>
            <p:ph idx="2" type="pic"/>
          </p:nvPr>
        </p:nvSpPr>
        <p:spPr>
          <a:xfrm>
            <a:off x="-9715" y="-11016"/>
            <a:ext cx="9162300" cy="51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772293" y="3877731"/>
            <a:ext cx="37074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82" name="Google Shape;182;p29"/>
          <p:cNvPicPr preferRelativeResize="0"/>
          <p:nvPr/>
        </p:nvPicPr>
        <p:blipFill rotWithShape="1">
          <a:blip r:embed="rId2">
            <a:alphaModFix/>
          </a:blip>
          <a:srcRect b="18765" l="0" r="27230" t="0"/>
          <a:stretch/>
        </p:blipFill>
        <p:spPr>
          <a:xfrm>
            <a:off x="7757227" y="4417805"/>
            <a:ext cx="1386772" cy="73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3">
  <p:cSld name="body slide 3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grpSp>
        <p:nvGrpSpPr>
          <p:cNvPr id="185" name="Google Shape;185;p30"/>
          <p:cNvGrpSpPr/>
          <p:nvPr/>
        </p:nvGrpSpPr>
        <p:grpSpPr>
          <a:xfrm>
            <a:off x="4137087" y="-75233"/>
            <a:ext cx="4949441" cy="513369"/>
            <a:chOff x="0" y="0"/>
            <a:chExt cx="13198510" cy="1368983"/>
          </a:xfrm>
        </p:grpSpPr>
        <p:sp>
          <p:nvSpPr>
            <p:cNvPr id="186" name="Google Shape;186;p30"/>
            <p:cNvSpPr/>
            <p:nvPr/>
          </p:nvSpPr>
          <p:spPr>
            <a:xfrm>
              <a:off x="0" y="0"/>
              <a:ext cx="13198510" cy="1331532"/>
            </a:xfrm>
            <a:custGeom>
              <a:rect b="b" l="l" r="r" t="t"/>
              <a:pathLst>
                <a:path extrusionOk="0" h="21600" w="22193">
                  <a:moveTo>
                    <a:pt x="0" y="0"/>
                  </a:moveTo>
                  <a:lnTo>
                    <a:pt x="2256" y="21600"/>
                  </a:lnTo>
                  <a:lnTo>
                    <a:pt x="16451" y="21600"/>
                  </a:lnTo>
                  <a:lnTo>
                    <a:pt x="22193" y="1815"/>
                  </a:lnTo>
                </a:path>
              </a:pathLst>
            </a:custGeom>
            <a:noFill/>
            <a:ln cap="flat" cmpd="sng" w="190500">
              <a:solidFill>
                <a:srgbClr val="CCE4E8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7" name="Google Shape;187;p30"/>
            <p:cNvCxnSpPr/>
            <p:nvPr/>
          </p:nvCxnSpPr>
          <p:spPr>
            <a:xfrm>
              <a:off x="3088580" y="205883"/>
              <a:ext cx="0" cy="1163100"/>
            </a:xfrm>
            <a:prstGeom prst="straightConnector1">
              <a:avLst/>
            </a:prstGeom>
            <a:noFill/>
            <a:ln cap="flat" cmpd="sng" w="190500">
              <a:solidFill>
                <a:srgbClr val="C9E3E7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88" name="Google Shape;188;p30"/>
            <p:cNvCxnSpPr/>
            <p:nvPr/>
          </p:nvCxnSpPr>
          <p:spPr>
            <a:xfrm>
              <a:off x="6695380" y="198740"/>
              <a:ext cx="0" cy="1163100"/>
            </a:xfrm>
            <a:prstGeom prst="straightConnector1">
              <a:avLst/>
            </a:prstGeom>
            <a:noFill/>
            <a:ln cap="flat" cmpd="sng" w="190500">
              <a:solidFill>
                <a:srgbClr val="C9E3E7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89" name="Google Shape;189;p30"/>
            <p:cNvCxnSpPr/>
            <p:nvPr/>
          </p:nvCxnSpPr>
          <p:spPr>
            <a:xfrm>
              <a:off x="7812980" y="198740"/>
              <a:ext cx="0" cy="1163100"/>
            </a:xfrm>
            <a:prstGeom prst="straightConnector1">
              <a:avLst/>
            </a:prstGeom>
            <a:noFill/>
            <a:ln cap="flat" cmpd="sng" w="190500">
              <a:solidFill>
                <a:srgbClr val="C9E3E7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648891" y="1335881"/>
            <a:ext cx="7593900" cy="26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7425" spcFirstLastPara="1" rIns="26775" wrap="square" tIns="267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●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–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–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●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Char char="○"/>
              <a:defRPr b="0" i="0" sz="17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■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DCEU18_stacked - blue &amp; yellow@2x.png" id="192" name="Google Shape;192;p30"/>
          <p:cNvPicPr preferRelativeResize="0"/>
          <p:nvPr/>
        </p:nvPicPr>
        <p:blipFill rotWithShape="1">
          <a:blip r:embed="rId2">
            <a:alphaModFix/>
          </a:blip>
          <a:srcRect b="19833" l="0" r="27357" t="0"/>
          <a:stretch/>
        </p:blipFill>
        <p:spPr>
          <a:xfrm>
            <a:off x="7756590" y="4415358"/>
            <a:ext cx="1387410" cy="72814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321525" y="4660453"/>
            <a:ext cx="1513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@mikesir87</a:t>
            </a:r>
            <a:endParaRPr b="1" sz="14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EU18_stacked - blue &amp; yellow@2x.png" id="196" name="Google Shape;196;p31"/>
          <p:cNvPicPr preferRelativeResize="0"/>
          <p:nvPr/>
        </p:nvPicPr>
        <p:blipFill rotWithShape="1">
          <a:blip r:embed="rId2">
            <a:alphaModFix/>
          </a:blip>
          <a:srcRect b="19833" l="0" r="27357" t="0"/>
          <a:stretch/>
        </p:blipFill>
        <p:spPr>
          <a:xfrm>
            <a:off x="7756590" y="4415358"/>
            <a:ext cx="1387410" cy="728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 rot="-5400000">
            <a:off x="235500" y="282863"/>
            <a:ext cx="430125" cy="439825"/>
            <a:chOff x="8605850" y="103225"/>
            <a:chExt cx="430125" cy="439825"/>
          </a:xfrm>
        </p:grpSpPr>
        <p:sp>
          <p:nvSpPr>
            <p:cNvPr id="29" name="Google Shape;29;p4"/>
            <p:cNvSpPr/>
            <p:nvPr/>
          </p:nvSpPr>
          <p:spPr>
            <a:xfrm>
              <a:off x="8605850" y="103225"/>
              <a:ext cx="427200" cy="396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996375" y="103250"/>
              <a:ext cx="39600" cy="4398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Blank">
  <p:cSld name="6_Blank">
    <p:bg>
      <p:bgPr>
        <a:solidFill>
          <a:srgbClr val="17B5B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Blank">
  <p:cSld name="5_Blank">
    <p:bg>
      <p:bgPr>
        <a:solidFill>
          <a:srgbClr val="F43E3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Blank">
  <p:cSld name="7_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slide copy 1" type="tx">
  <p:cSld name="TITLE_AND_BOD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pic>
        <p:nvPicPr>
          <p:cNvPr descr="Artboard 9@10x.png" id="208" name="Google Shape;208;p36"/>
          <p:cNvPicPr preferRelativeResize="0"/>
          <p:nvPr/>
        </p:nvPicPr>
        <p:blipFill/>
        <p:spPr>
          <a:xfrm>
            <a:off x="0" y="2436147"/>
            <a:ext cx="9144000" cy="27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F43E3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pic>
        <p:nvPicPr>
          <p:cNvPr descr="hills@33.33x.png" id="212" name="Google Shape;212;p37"/>
          <p:cNvPicPr preferRelativeResize="0"/>
          <p:nvPr/>
        </p:nvPicPr>
        <p:blipFill/>
        <p:spPr>
          <a:xfrm>
            <a:off x="0" y="4373608"/>
            <a:ext cx="10286998" cy="79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ank">
  <p:cSld name="2_Blank">
    <p:bg>
      <p:bgPr>
        <a:solidFill>
          <a:srgbClr val="17B5B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pic>
        <p:nvPicPr>
          <p:cNvPr descr="hills@33.33x.png" id="216" name="Google Shape;216;p38"/>
          <p:cNvPicPr preferRelativeResize="0"/>
          <p:nvPr/>
        </p:nvPicPr>
        <p:blipFill/>
        <p:spPr>
          <a:xfrm>
            <a:off x="0" y="4373608"/>
            <a:ext cx="10286998" cy="79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lank">
  <p:cSld name="3_Blank">
    <p:bg>
      <p:bgPr>
        <a:solidFill>
          <a:srgbClr val="FFCA27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19" name="Google Shape;219;p39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Impact"/>
              <a:buNone/>
              <a:defRPr sz="3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pic>
        <p:nvPicPr>
          <p:cNvPr descr="hills@33.33x.png" id="220" name="Google Shape;220;p39"/>
          <p:cNvPicPr preferRelativeResize="0"/>
          <p:nvPr/>
        </p:nvPicPr>
        <p:blipFill/>
        <p:spPr>
          <a:xfrm>
            <a:off x="0" y="4373608"/>
            <a:ext cx="10286998" cy="79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lank">
  <p:cSld name="4_Blank">
    <p:bg>
      <p:bgPr>
        <a:solidFill>
          <a:srgbClr val="FFCA27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23" name="Google Shape;223;p40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Impact"/>
              <a:buNone/>
              <a:defRPr sz="3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hills only background">
  <p:cSld name="1_hills only background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pic>
        <p:nvPicPr>
          <p:cNvPr descr="hills@30x.png" id="227" name="Google Shape;227;p41"/>
          <p:cNvPicPr preferRelativeResize="0"/>
          <p:nvPr/>
        </p:nvPicPr>
        <p:blipFill/>
        <p:spPr>
          <a:xfrm>
            <a:off x="0" y="4459026"/>
            <a:ext cx="9144002" cy="707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hills only background">
  <p:cSld name="2_hills only background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pic>
        <p:nvPicPr>
          <p:cNvPr descr="hills@33.33x.png" id="231" name="Google Shape;231;p42"/>
          <p:cNvPicPr preferRelativeResize="0"/>
          <p:nvPr/>
        </p:nvPicPr>
        <p:blipFill/>
        <p:spPr>
          <a:xfrm>
            <a:off x="0" y="4462037"/>
            <a:ext cx="9144002" cy="70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000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000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 rot="-5400000">
            <a:off x="235500" y="282863"/>
            <a:ext cx="430125" cy="439825"/>
            <a:chOff x="8605850" y="103225"/>
            <a:chExt cx="430125" cy="439825"/>
          </a:xfrm>
        </p:grpSpPr>
        <p:sp>
          <p:nvSpPr>
            <p:cNvPr id="37" name="Google Shape;37;p5"/>
            <p:cNvSpPr/>
            <p:nvPr/>
          </p:nvSpPr>
          <p:spPr>
            <a:xfrm>
              <a:off x="8605850" y="103225"/>
              <a:ext cx="427200" cy="396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8996375" y="103250"/>
              <a:ext cx="39600" cy="4398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ills only background">
  <p:cSld name="hills only background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ills_only.png" id="233" name="Google Shape;233;p43"/>
          <p:cNvSpPr/>
          <p:nvPr/>
        </p:nvSpPr>
        <p:spPr>
          <a:xfrm>
            <a:off x="0" y="4077625"/>
            <a:ext cx="9144000" cy="10890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3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35" name="Google Shape;235;p43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ills and right tree background">
  <p:cSld name="hills and right tree background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lls_tree1.png" id="237" name="Google Shape;237;p44"/>
          <p:cNvPicPr preferRelativeResize="0"/>
          <p:nvPr/>
        </p:nvPicPr>
        <p:blipFill/>
        <p:spPr>
          <a:xfrm>
            <a:off x="0" y="2436147"/>
            <a:ext cx="9144000" cy="27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39" name="Google Shape;239;p44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ills and left tree background">
  <p:cSld name="hills and left tree background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lls_tree2.png" id="241" name="Google Shape;241;p45"/>
          <p:cNvPicPr preferRelativeResize="0"/>
          <p:nvPr/>
        </p:nvPicPr>
        <p:blipFill/>
        <p:spPr>
          <a:xfrm>
            <a:off x="0" y="2454326"/>
            <a:ext cx="9144002" cy="271240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5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ills and trees with parrot">
  <p:cSld name="hills and trees with parro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lls_trees_parrot.png" id="245" name="Google Shape;245;p46"/>
          <p:cNvPicPr preferRelativeResize="0"/>
          <p:nvPr/>
        </p:nvPicPr>
        <p:blipFill/>
        <p:spPr>
          <a:xfrm>
            <a:off x="0" y="2575934"/>
            <a:ext cx="9143998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ills and right trees">
  <p:cSld name="hills and right tree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lls_trees1.png" id="249" name="Google Shape;249;p47"/>
          <p:cNvPicPr preferRelativeResize="0"/>
          <p:nvPr/>
        </p:nvPicPr>
        <p:blipFill/>
        <p:spPr>
          <a:xfrm>
            <a:off x="0" y="2459581"/>
            <a:ext cx="9144002" cy="270715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7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51" name="Google Shape;251;p47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lm trees background">
  <p:cSld name="palm trees background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lm_trees.png" id="253" name="Google Shape;253;p48"/>
          <p:cNvPicPr preferRelativeResize="0"/>
          <p:nvPr/>
        </p:nvPicPr>
        <p:blipFill/>
        <p:spPr>
          <a:xfrm>
            <a:off x="0" y="2417544"/>
            <a:ext cx="9144002" cy="274919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8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55" name="Google Shape;255;p48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ees only background">
  <p:cSld name="trees only background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s1.png" id="257" name="Google Shape;257;p49"/>
          <p:cNvPicPr preferRelativeResize="0"/>
          <p:nvPr/>
        </p:nvPicPr>
        <p:blipFill/>
        <p:spPr>
          <a:xfrm>
            <a:off x="0" y="2811354"/>
            <a:ext cx="2810855" cy="23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9"/>
          <p:cNvSpPr txBox="1"/>
          <p:nvPr>
            <p:ph idx="1" type="body"/>
          </p:nvPr>
        </p:nvSpPr>
        <p:spPr>
          <a:xfrm>
            <a:off x="630013" y="1560635"/>
            <a:ext cx="6375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59" name="Google Shape;259;p49"/>
          <p:cNvSpPr txBox="1"/>
          <p:nvPr>
            <p:ph idx="2" type="body"/>
          </p:nvPr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sz="3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921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3pPr>
            <a:lvl4pPr indent="-2921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4pPr>
            <a:lvl5pPr indent="-2921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Blank">
  <p:cSld name="8_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@1.5x.png" id="261" name="Google Shape;261;p50"/>
          <p:cNvPicPr preferRelativeResize="0"/>
          <p:nvPr/>
        </p:nvPicPr>
        <p:blipFill/>
        <p:spPr>
          <a:xfrm>
            <a:off x="3566583" y="137583"/>
            <a:ext cx="2010834" cy="111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Blank">
  <p:cSld name="11_Blank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ainerQ background1@1.5x.png" id="263" name="Google Shape;263;p51"/>
          <p:cNvPicPr preferRelativeResize="0"/>
          <p:nvPr/>
        </p:nvPicPr>
        <p:blipFill/>
        <p:spPr>
          <a:xfrm>
            <a:off x="0" y="0"/>
            <a:ext cx="9228668" cy="5151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Blank">
  <p:cSld name="12_Blank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ainerQ background1@1.5x.png" id="265" name="Google Shape;265;p52"/>
          <p:cNvPicPr preferRelativeResize="0"/>
          <p:nvPr/>
        </p:nvPicPr>
        <p:blipFill/>
        <p:spPr>
          <a:xfrm>
            <a:off x="0" y="0"/>
            <a:ext cx="9228668" cy="5151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@1.5x.png" id="266" name="Google Shape;266;p52"/>
          <p:cNvPicPr preferRelativeResize="0"/>
          <p:nvPr/>
        </p:nvPicPr>
        <p:blipFill/>
        <p:spPr>
          <a:xfrm>
            <a:off x="3566583" y="137583"/>
            <a:ext cx="2010834" cy="111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 rot="-5400000">
            <a:off x="235500" y="282863"/>
            <a:ext cx="430125" cy="439825"/>
            <a:chOff x="8605850" y="103225"/>
            <a:chExt cx="430125" cy="439825"/>
          </a:xfrm>
        </p:grpSpPr>
        <p:sp>
          <p:nvSpPr>
            <p:cNvPr id="43" name="Google Shape;43;p6"/>
            <p:cNvSpPr/>
            <p:nvPr/>
          </p:nvSpPr>
          <p:spPr>
            <a:xfrm>
              <a:off x="8605850" y="103225"/>
              <a:ext cx="427200" cy="396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8996375" y="103250"/>
              <a:ext cx="39600" cy="4398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Blank">
  <p:cSld name="13_Blank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@1.5x.png" id="268" name="Google Shape;268;p53"/>
          <p:cNvPicPr preferRelativeResize="0"/>
          <p:nvPr/>
        </p:nvPicPr>
        <p:blipFill/>
        <p:spPr>
          <a:xfrm>
            <a:off x="0" y="0"/>
            <a:ext cx="9228666" cy="5158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@1.5x.png" id="269" name="Google Shape;269;p53"/>
          <p:cNvPicPr preferRelativeResize="0"/>
          <p:nvPr/>
        </p:nvPicPr>
        <p:blipFill/>
        <p:spPr>
          <a:xfrm>
            <a:off x="3566583" y="137583"/>
            <a:ext cx="2010834" cy="111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Blank">
  <p:cSld name="14_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b@1.5x.png" id="271" name="Google Shape;271;p54"/>
          <p:cNvPicPr preferRelativeResize="0"/>
          <p:nvPr/>
        </p:nvPicPr>
        <p:blipFill/>
        <p:spPr>
          <a:xfrm>
            <a:off x="0" y="0"/>
            <a:ext cx="9239250" cy="516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@1.5x.png" id="272" name="Google Shape;272;p54"/>
          <p:cNvPicPr preferRelativeResize="0"/>
          <p:nvPr/>
        </p:nvPicPr>
        <p:blipFill/>
        <p:spPr>
          <a:xfrm>
            <a:off x="3566583" y="137583"/>
            <a:ext cx="2010834" cy="111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311700" y="403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1700" y="12372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 rot="-5400000">
            <a:off x="235500" y="282863"/>
            <a:ext cx="430125" cy="439825"/>
            <a:chOff x="8605850" y="103225"/>
            <a:chExt cx="430125" cy="439825"/>
          </a:xfrm>
        </p:grpSpPr>
        <p:sp>
          <p:nvSpPr>
            <p:cNvPr id="50" name="Google Shape;50;p7"/>
            <p:cNvSpPr/>
            <p:nvPr/>
          </p:nvSpPr>
          <p:spPr>
            <a:xfrm>
              <a:off x="8605850" y="103225"/>
              <a:ext cx="427200" cy="396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8996375" y="103250"/>
              <a:ext cx="39600" cy="4398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490250" y="450150"/>
            <a:ext cx="7274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 rot="5400000">
            <a:off x="337850" y="2123238"/>
            <a:ext cx="430125" cy="439825"/>
            <a:chOff x="302525" y="2772675"/>
            <a:chExt cx="430125" cy="439825"/>
          </a:xfrm>
        </p:grpSpPr>
        <p:sp>
          <p:nvSpPr>
            <p:cNvPr id="56" name="Google Shape;56;p8"/>
            <p:cNvSpPr/>
            <p:nvPr/>
          </p:nvSpPr>
          <p:spPr>
            <a:xfrm rot="10800000">
              <a:off x="305450" y="3172900"/>
              <a:ext cx="427200" cy="396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10800000">
              <a:off x="302525" y="2772675"/>
              <a:ext cx="39600" cy="439800"/>
            </a:xfrm>
            <a:prstGeom prst="rect">
              <a:avLst/>
            </a:prstGeom>
            <a:solidFill>
              <a:srgbClr val="8B1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11700" y="39257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8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 amt="2000"/>
          </a:blip>
          <a:srcRect b="12752" l="2767" r="2139" t="1174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Medium"/>
              <a:buNone/>
              <a:defRPr sz="2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VT-logo-side-maroon.png"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2249" y="4571849"/>
            <a:ext cx="1736700" cy="343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1645295" y="133945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0075BC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1645295" y="1366242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1645295" y="133945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Impact"/>
              <a:buNone/>
              <a:defRPr b="0" i="0" sz="39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CB3"/>
              </a:buClr>
              <a:buSzPts val="3900"/>
              <a:buFont typeface="Impact"/>
              <a:buNone/>
              <a:defRPr b="0" i="0" sz="3900" u="none" cap="none" strike="noStrike">
                <a:solidFill>
                  <a:srgbClr val="1E6CB3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1645295" y="1366242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ikesir87/dceu-2018-workshop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mikesir87/dceu-2018-workshop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mikesir87/dceu-2018-worksho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/>
          <p:nvPr>
            <p:ph idx="1" type="body"/>
          </p:nvPr>
        </p:nvSpPr>
        <p:spPr>
          <a:xfrm>
            <a:off x="2414926" y="1597709"/>
            <a:ext cx="3829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"/>
              <a:buNone/>
            </a:pPr>
            <a:r>
              <a:rPr b="1" lang="en"/>
              <a:t>Michael Irwin</a:t>
            </a:r>
            <a:endParaRPr b="1"/>
          </a:p>
        </p:txBody>
      </p:sp>
      <p:sp>
        <p:nvSpPr>
          <p:cNvPr id="278" name="Google Shape;278;p55"/>
          <p:cNvSpPr txBox="1"/>
          <p:nvPr>
            <p:ph idx="2" type="body"/>
          </p:nvPr>
        </p:nvSpPr>
        <p:spPr>
          <a:xfrm>
            <a:off x="2414926" y="1935428"/>
            <a:ext cx="3829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lang="en" sz="1700"/>
              <a:t>Application Architect, Virginia Tech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lang="en" sz="1700"/>
              <a:t>Docker Captain, Community Leader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lang="en" sz="1700"/>
              <a:t>@mikesir87</a:t>
            </a:r>
            <a:endParaRPr sz="1700"/>
          </a:p>
        </p:txBody>
      </p:sp>
      <p:sp>
        <p:nvSpPr>
          <p:cNvPr id="279" name="Google Shape;279;p55"/>
          <p:cNvSpPr txBox="1"/>
          <p:nvPr>
            <p:ph idx="4" type="body"/>
          </p:nvPr>
        </p:nvSpPr>
        <p:spPr>
          <a:xfrm>
            <a:off x="994563" y="218550"/>
            <a:ext cx="70608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4200"/>
              <a:buFont typeface="Impact"/>
              <a:buNone/>
            </a:pPr>
            <a:r>
              <a:rPr lang="en" sz="3000"/>
              <a:t>Container 101 - Getting Up and </a:t>
            </a:r>
            <a:br>
              <a:rPr lang="en" sz="3000"/>
            </a:br>
            <a:r>
              <a:rPr lang="en" sz="3000"/>
              <a:t>Running With Docker Containers</a:t>
            </a:r>
            <a:endParaRPr sz="3000"/>
          </a:p>
        </p:txBody>
      </p:sp>
      <p:pic>
        <p:nvPicPr>
          <p:cNvPr id="280" name="Google Shape;2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1" y="1471947"/>
            <a:ext cx="1268400" cy="1268400"/>
          </a:xfrm>
          <a:prstGeom prst="ellipse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38" y="2852250"/>
            <a:ext cx="1268400" cy="1268400"/>
          </a:xfrm>
          <a:prstGeom prst="ellipse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00000">
                <a:alpha val="50000"/>
              </a:srgbClr>
            </a:outerShdw>
          </a:effectLst>
        </p:spPr>
      </p:pic>
      <p:sp>
        <p:nvSpPr>
          <p:cNvPr id="282" name="Google Shape;282;p55"/>
          <p:cNvSpPr txBox="1"/>
          <p:nvPr>
            <p:ph idx="1" type="body"/>
          </p:nvPr>
        </p:nvSpPr>
        <p:spPr>
          <a:xfrm>
            <a:off x="2414926" y="3057646"/>
            <a:ext cx="3829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"/>
              <a:buNone/>
            </a:pPr>
            <a:r>
              <a:rPr b="1" lang="en"/>
              <a:t>Ell Marquez</a:t>
            </a:r>
            <a:endParaRPr b="1"/>
          </a:p>
        </p:txBody>
      </p:sp>
      <p:sp>
        <p:nvSpPr>
          <p:cNvPr id="283" name="Google Shape;283;p55"/>
          <p:cNvSpPr txBox="1"/>
          <p:nvPr>
            <p:ph idx="2" type="body"/>
          </p:nvPr>
        </p:nvSpPr>
        <p:spPr>
          <a:xfrm>
            <a:off x="2414926" y="3395365"/>
            <a:ext cx="3829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lang="en" sz="1700"/>
              <a:t>Technical Evangelist at Linux Academy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lang="en" sz="1700"/>
              <a:t>@ell_o_punk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image?</a:t>
            </a:r>
            <a:endParaRPr/>
          </a:p>
        </p:txBody>
      </p:sp>
      <p:sp>
        <p:nvSpPr>
          <p:cNvPr id="342" name="Google Shape;342;p6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fully self-contained “thing” that contains everything an app needs to run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Application source code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All runtime dependencies, config files, and binaries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At the end of the day, it’s basically just a transportable file system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Important Note: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Images are STATELESS and IMMUTABLE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Images</a:t>
            </a:r>
            <a:endParaRPr/>
          </a:p>
        </p:txBody>
      </p:sp>
      <p:sp>
        <p:nvSpPr>
          <p:cNvPr id="353" name="Google Shape;353;p6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Best practice is to use a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Dockerfile</a:t>
            </a:r>
            <a:endParaRPr>
              <a:solidFill>
                <a:srgbClr val="8B1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text file that contains a script used to create an image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Allows various commands, including: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/>
              <a:t> - specify the parent image (almost always the first command)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COPY</a:t>
            </a:r>
            <a:r>
              <a:rPr lang="en"/>
              <a:t> - copy files from the host into the image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"/>
              <a:t> - run a command using binaries inside the container (install services, etc.)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CMD</a:t>
            </a:r>
            <a:r>
              <a:rPr lang="en"/>
              <a:t> - specify the default command (if one not specified in parent image)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Sharing Images</a:t>
            </a:r>
            <a:endParaRPr/>
          </a:p>
        </p:txBody>
      </p:sp>
      <p:sp>
        <p:nvSpPr>
          <p:cNvPr id="359" name="Google Shape;359;p6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building an image, it only exists on the building machine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share, have to push to a registry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Docker Hub is the default registry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Many other third-party offerings available too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Once shared, others can pull the image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container then?</a:t>
            </a:r>
            <a:endParaRPr/>
          </a:p>
        </p:txBody>
      </p:sp>
      <p:sp>
        <p:nvSpPr>
          <p:cNvPr id="365" name="Google Shape;365;p6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While a container looks like a VM, it isn’t!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container is JUST another process on the machine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 uses namespaces and control groups (cgroups) to provide isolation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Namespaces include network, process, user, IPC, mount, and others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 vs VMs</a:t>
            </a:r>
            <a:endParaRPr/>
          </a:p>
        </p:txBody>
      </p:sp>
      <p:sp>
        <p:nvSpPr>
          <p:cNvPr id="371" name="Google Shape;371;p69"/>
          <p:cNvSpPr/>
          <p:nvPr/>
        </p:nvSpPr>
        <p:spPr>
          <a:xfrm>
            <a:off x="794963" y="3956208"/>
            <a:ext cx="2991600" cy="364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Infrastructure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2" name="Google Shape;372;p69"/>
          <p:cNvSpPr/>
          <p:nvPr/>
        </p:nvSpPr>
        <p:spPr>
          <a:xfrm>
            <a:off x="794963" y="3498032"/>
            <a:ext cx="2991600" cy="364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Host Operating System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3" name="Google Shape;373;p69"/>
          <p:cNvSpPr/>
          <p:nvPr/>
        </p:nvSpPr>
        <p:spPr>
          <a:xfrm>
            <a:off x="794963" y="3039857"/>
            <a:ext cx="2991600" cy="364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Hypervisor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4" name="Google Shape;374;p69"/>
          <p:cNvSpPr/>
          <p:nvPr/>
        </p:nvSpPr>
        <p:spPr>
          <a:xfrm>
            <a:off x="794963" y="1916875"/>
            <a:ext cx="910200" cy="1029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Guest OS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5" name="Google Shape;375;p69"/>
          <p:cNvSpPr/>
          <p:nvPr/>
        </p:nvSpPr>
        <p:spPr>
          <a:xfrm>
            <a:off x="794963" y="1522086"/>
            <a:ext cx="910200" cy="301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Bins/Libs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6" name="Google Shape;376;p69"/>
          <p:cNvSpPr/>
          <p:nvPr/>
        </p:nvSpPr>
        <p:spPr>
          <a:xfrm>
            <a:off x="794963" y="1127297"/>
            <a:ext cx="910200" cy="301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App 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7" name="Google Shape;377;p69"/>
          <p:cNvSpPr/>
          <p:nvPr/>
        </p:nvSpPr>
        <p:spPr>
          <a:xfrm>
            <a:off x="1835766" y="1916875"/>
            <a:ext cx="910200" cy="1029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Guest OS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8" name="Google Shape;378;p69"/>
          <p:cNvSpPr/>
          <p:nvPr/>
        </p:nvSpPr>
        <p:spPr>
          <a:xfrm>
            <a:off x="1835766" y="1522086"/>
            <a:ext cx="910200" cy="301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Bins/Libs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9" name="Google Shape;379;p69"/>
          <p:cNvSpPr/>
          <p:nvPr/>
        </p:nvSpPr>
        <p:spPr>
          <a:xfrm>
            <a:off x="1835766" y="1127297"/>
            <a:ext cx="910200" cy="301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App 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0" name="Google Shape;380;p69"/>
          <p:cNvSpPr/>
          <p:nvPr/>
        </p:nvSpPr>
        <p:spPr>
          <a:xfrm>
            <a:off x="2876570" y="1916875"/>
            <a:ext cx="910200" cy="1029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Guest OS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1" name="Google Shape;381;p69"/>
          <p:cNvSpPr/>
          <p:nvPr/>
        </p:nvSpPr>
        <p:spPr>
          <a:xfrm>
            <a:off x="2876570" y="1522086"/>
            <a:ext cx="910200" cy="301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Bins/Libs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2" name="Google Shape;382;p69"/>
          <p:cNvSpPr/>
          <p:nvPr/>
        </p:nvSpPr>
        <p:spPr>
          <a:xfrm>
            <a:off x="2876570" y="1127297"/>
            <a:ext cx="910200" cy="301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App 3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383" name="Google Shape;383;p69"/>
          <p:cNvGrpSpPr/>
          <p:nvPr/>
        </p:nvGrpSpPr>
        <p:grpSpPr>
          <a:xfrm>
            <a:off x="4316426" y="2621773"/>
            <a:ext cx="4032611" cy="1699236"/>
            <a:chOff x="4480713" y="3084535"/>
            <a:chExt cx="4032611" cy="1699236"/>
          </a:xfrm>
        </p:grpSpPr>
        <p:sp>
          <p:nvSpPr>
            <p:cNvPr id="384" name="Google Shape;384;p69"/>
            <p:cNvSpPr/>
            <p:nvPr/>
          </p:nvSpPr>
          <p:spPr>
            <a:xfrm>
              <a:off x="4480713" y="4418972"/>
              <a:ext cx="4032300" cy="3648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Infrastructure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85" name="Google Shape;385;p69"/>
            <p:cNvSpPr/>
            <p:nvPr/>
          </p:nvSpPr>
          <p:spPr>
            <a:xfrm>
              <a:off x="4480713" y="3960795"/>
              <a:ext cx="4032300" cy="3648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Operating System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86" name="Google Shape;386;p69"/>
            <p:cNvSpPr/>
            <p:nvPr/>
          </p:nvSpPr>
          <p:spPr>
            <a:xfrm>
              <a:off x="4480713" y="3566053"/>
              <a:ext cx="910200" cy="301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Bins/Libs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87" name="Google Shape;387;p69"/>
            <p:cNvSpPr/>
            <p:nvPr/>
          </p:nvSpPr>
          <p:spPr>
            <a:xfrm>
              <a:off x="4480713" y="3171264"/>
              <a:ext cx="910200" cy="301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App 1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88" name="Google Shape;388;p69"/>
            <p:cNvSpPr/>
            <p:nvPr/>
          </p:nvSpPr>
          <p:spPr>
            <a:xfrm>
              <a:off x="5521517" y="3566053"/>
              <a:ext cx="910200" cy="301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Bins/Libs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89" name="Google Shape;389;p69"/>
            <p:cNvSpPr/>
            <p:nvPr/>
          </p:nvSpPr>
          <p:spPr>
            <a:xfrm>
              <a:off x="5521517" y="3171264"/>
              <a:ext cx="910200" cy="301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App 2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90" name="Google Shape;390;p69"/>
            <p:cNvSpPr/>
            <p:nvPr/>
          </p:nvSpPr>
          <p:spPr>
            <a:xfrm>
              <a:off x="6562321" y="3566053"/>
              <a:ext cx="910200" cy="301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Bins/Libs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91" name="Google Shape;391;p69"/>
            <p:cNvSpPr/>
            <p:nvPr/>
          </p:nvSpPr>
          <p:spPr>
            <a:xfrm>
              <a:off x="6562321" y="3171264"/>
              <a:ext cx="910200" cy="301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App 3</a:t>
              </a:r>
              <a:endParaRPr sz="1000">
                <a:solidFill>
                  <a:srgbClr val="FFFFFF"/>
                </a:solidFill>
              </a:endParaRPr>
            </a:p>
          </p:txBody>
        </p:sp>
        <p:cxnSp>
          <p:nvCxnSpPr>
            <p:cNvPr id="392" name="Google Shape;392;p69"/>
            <p:cNvCxnSpPr/>
            <p:nvPr/>
          </p:nvCxnSpPr>
          <p:spPr>
            <a:xfrm>
              <a:off x="5459619" y="3088727"/>
              <a:ext cx="0" cy="851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69"/>
            <p:cNvCxnSpPr/>
            <p:nvPr/>
          </p:nvCxnSpPr>
          <p:spPr>
            <a:xfrm>
              <a:off x="6494927" y="3088727"/>
              <a:ext cx="0" cy="859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" name="Google Shape;394;p69"/>
            <p:cNvSpPr/>
            <p:nvPr/>
          </p:nvSpPr>
          <p:spPr>
            <a:xfrm>
              <a:off x="7603124" y="3171194"/>
              <a:ext cx="910200" cy="696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Docker Daemon</a:t>
              </a:r>
              <a:endParaRPr sz="1000">
                <a:solidFill>
                  <a:srgbClr val="FFFFFF"/>
                </a:solidFill>
              </a:endParaRPr>
            </a:p>
          </p:txBody>
        </p:sp>
        <p:cxnSp>
          <p:nvCxnSpPr>
            <p:cNvPr id="395" name="Google Shape;395;p69"/>
            <p:cNvCxnSpPr/>
            <p:nvPr/>
          </p:nvCxnSpPr>
          <p:spPr>
            <a:xfrm>
              <a:off x="7538642" y="3084535"/>
              <a:ext cx="0" cy="859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6" name="Google Shape;396;p69"/>
          <p:cNvSpPr/>
          <p:nvPr/>
        </p:nvSpPr>
        <p:spPr>
          <a:xfrm>
            <a:off x="1763688" y="1088675"/>
            <a:ext cx="16500" cy="18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9"/>
          <p:cNvSpPr/>
          <p:nvPr/>
        </p:nvSpPr>
        <p:spPr>
          <a:xfrm>
            <a:off x="2803013" y="1088136"/>
            <a:ext cx="16500" cy="18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Time!</a:t>
            </a:r>
            <a:endParaRPr/>
          </a:p>
        </p:txBody>
      </p:sp>
      <p:sp>
        <p:nvSpPr>
          <p:cNvPr id="403" name="Google Shape;403;p7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Time to build your first image!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 to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https://github.com/mikesir87/dceu-2018-workshop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Open the </a:t>
            </a:r>
            <a:r>
              <a:rPr b="1" lang="en"/>
              <a:t>1-building-first-image</a:t>
            </a:r>
            <a:r>
              <a:rPr lang="en"/>
              <a:t> folder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Follow the README.md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have 10 minutes to work on it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done, put your post-it note on the back of your laptop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Layering</a:t>
            </a:r>
            <a:endParaRPr/>
          </a:p>
        </p:txBody>
      </p:sp>
      <p:sp>
        <p:nvSpPr>
          <p:cNvPr id="409" name="Google Shape;409;p71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Images are composed of layers of filesystem changes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Each layer can add or remove from the previous layer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Each layer’s filesystem changes are stored as a single tar file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contents</a:t>
            </a:r>
            <a:endParaRPr/>
          </a:p>
        </p:txBody>
      </p:sp>
      <p:sp>
        <p:nvSpPr>
          <p:cNvPr id="415" name="Google Shape;415;p72"/>
          <p:cNvSpPr txBox="1"/>
          <p:nvPr>
            <p:ph idx="1" type="body"/>
          </p:nvPr>
        </p:nvSpPr>
        <p:spPr>
          <a:xfrm>
            <a:off x="311700" y="1000075"/>
            <a:ext cx="85206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the layers are unioned together, they provide a full filesystem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Each layer can add files as needed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Files in “higher” layers replace the same file in “lower” layers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container uses the “merged” view</a:t>
            </a:r>
            <a:endParaRPr/>
          </a:p>
        </p:txBody>
      </p:sp>
      <p:sp>
        <p:nvSpPr>
          <p:cNvPr id="416" name="Google Shape;416;p72"/>
          <p:cNvSpPr/>
          <p:nvPr/>
        </p:nvSpPr>
        <p:spPr>
          <a:xfrm>
            <a:off x="1580350" y="3963950"/>
            <a:ext cx="5476200" cy="42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2"/>
          <p:cNvSpPr/>
          <p:nvPr/>
        </p:nvSpPr>
        <p:spPr>
          <a:xfrm>
            <a:off x="1698650" y="405690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file1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72"/>
          <p:cNvSpPr/>
          <p:nvPr/>
        </p:nvSpPr>
        <p:spPr>
          <a:xfrm>
            <a:off x="2746875" y="405275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file2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72"/>
          <p:cNvSpPr/>
          <p:nvPr/>
        </p:nvSpPr>
        <p:spPr>
          <a:xfrm>
            <a:off x="3795100" y="405275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file3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72"/>
          <p:cNvSpPr/>
          <p:nvPr/>
        </p:nvSpPr>
        <p:spPr>
          <a:xfrm>
            <a:off x="4843325" y="405275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file4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72"/>
          <p:cNvSpPr/>
          <p:nvPr/>
        </p:nvSpPr>
        <p:spPr>
          <a:xfrm>
            <a:off x="1580350" y="3398000"/>
            <a:ext cx="5476200" cy="42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72"/>
          <p:cNvSpPr/>
          <p:nvPr/>
        </p:nvSpPr>
        <p:spPr>
          <a:xfrm>
            <a:off x="2746875" y="348680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file2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72"/>
          <p:cNvSpPr/>
          <p:nvPr/>
        </p:nvSpPr>
        <p:spPr>
          <a:xfrm>
            <a:off x="5891550" y="348680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file5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72"/>
          <p:cNvSpPr/>
          <p:nvPr/>
        </p:nvSpPr>
        <p:spPr>
          <a:xfrm>
            <a:off x="1580350" y="2743250"/>
            <a:ext cx="5476200" cy="42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2"/>
          <p:cNvSpPr/>
          <p:nvPr/>
        </p:nvSpPr>
        <p:spPr>
          <a:xfrm>
            <a:off x="1698650" y="2821013"/>
            <a:ext cx="929700" cy="2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file1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72"/>
          <p:cNvSpPr/>
          <p:nvPr/>
        </p:nvSpPr>
        <p:spPr>
          <a:xfrm>
            <a:off x="2746875" y="2816863"/>
            <a:ext cx="929700" cy="2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file2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72"/>
          <p:cNvSpPr/>
          <p:nvPr/>
        </p:nvSpPr>
        <p:spPr>
          <a:xfrm>
            <a:off x="3795100" y="2816863"/>
            <a:ext cx="929700" cy="2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file3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72"/>
          <p:cNvSpPr/>
          <p:nvPr/>
        </p:nvSpPr>
        <p:spPr>
          <a:xfrm>
            <a:off x="4843325" y="2816863"/>
            <a:ext cx="929700" cy="2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file4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72"/>
          <p:cNvSpPr/>
          <p:nvPr/>
        </p:nvSpPr>
        <p:spPr>
          <a:xfrm>
            <a:off x="5891550" y="2832050"/>
            <a:ext cx="929700" cy="2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file5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0" name="Google Shape;430;p72"/>
          <p:cNvCxnSpPr>
            <a:stCxn id="422" idx="0"/>
            <a:endCxn id="426" idx="2"/>
          </p:cNvCxnSpPr>
          <p:nvPr/>
        </p:nvCxnSpPr>
        <p:spPr>
          <a:xfrm rot="10800000">
            <a:off x="3211725" y="3062000"/>
            <a:ext cx="0" cy="42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72"/>
          <p:cNvCxnSpPr>
            <a:stCxn id="417" idx="0"/>
            <a:endCxn id="425" idx="2"/>
          </p:cNvCxnSpPr>
          <p:nvPr/>
        </p:nvCxnSpPr>
        <p:spPr>
          <a:xfrm rot="10800000">
            <a:off x="2163500" y="3066000"/>
            <a:ext cx="0" cy="99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72"/>
          <p:cNvCxnSpPr>
            <a:stCxn id="419" idx="0"/>
            <a:endCxn id="427" idx="2"/>
          </p:cNvCxnSpPr>
          <p:nvPr/>
        </p:nvCxnSpPr>
        <p:spPr>
          <a:xfrm rot="10800000">
            <a:off x="4259950" y="3061850"/>
            <a:ext cx="0" cy="99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72"/>
          <p:cNvCxnSpPr>
            <a:stCxn id="420" idx="0"/>
            <a:endCxn id="428" idx="2"/>
          </p:cNvCxnSpPr>
          <p:nvPr/>
        </p:nvCxnSpPr>
        <p:spPr>
          <a:xfrm rot="10800000">
            <a:off x="5308175" y="3061850"/>
            <a:ext cx="0" cy="99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72"/>
          <p:cNvCxnSpPr>
            <a:stCxn id="423" idx="0"/>
            <a:endCxn id="429" idx="2"/>
          </p:cNvCxnSpPr>
          <p:nvPr/>
        </p:nvCxnSpPr>
        <p:spPr>
          <a:xfrm rot="10800000">
            <a:off x="6356400" y="3077300"/>
            <a:ext cx="0" cy="40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72"/>
          <p:cNvSpPr txBox="1"/>
          <p:nvPr/>
        </p:nvSpPr>
        <p:spPr>
          <a:xfrm>
            <a:off x="7081650" y="4010450"/>
            <a:ext cx="870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Layer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72"/>
          <p:cNvSpPr txBox="1"/>
          <p:nvPr/>
        </p:nvSpPr>
        <p:spPr>
          <a:xfrm>
            <a:off x="7081650" y="3444500"/>
            <a:ext cx="870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Layer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72"/>
          <p:cNvSpPr txBox="1"/>
          <p:nvPr/>
        </p:nvSpPr>
        <p:spPr>
          <a:xfrm>
            <a:off x="7081650" y="2789750"/>
            <a:ext cx="870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Merged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deleted files?</a:t>
            </a:r>
            <a:endParaRPr/>
          </a:p>
        </p:txBody>
      </p:sp>
      <p:sp>
        <p:nvSpPr>
          <p:cNvPr id="443" name="Google Shape;443;p73"/>
          <p:cNvSpPr txBox="1"/>
          <p:nvPr>
            <p:ph idx="1" type="body"/>
          </p:nvPr>
        </p:nvSpPr>
        <p:spPr>
          <a:xfrm>
            <a:off x="311700" y="1000075"/>
            <a:ext cx="8520600" cy="1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Deleted files are represented in a layer as a “whiteout” file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Whiteout files are only used by the filesystem driver and not visible in the merged filesystem</a:t>
            </a:r>
            <a:endParaRPr/>
          </a:p>
        </p:txBody>
      </p:sp>
      <p:sp>
        <p:nvSpPr>
          <p:cNvPr id="444" name="Google Shape;444;p73"/>
          <p:cNvSpPr/>
          <p:nvPr/>
        </p:nvSpPr>
        <p:spPr>
          <a:xfrm>
            <a:off x="1580350" y="3963950"/>
            <a:ext cx="5476200" cy="42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73"/>
          <p:cNvSpPr/>
          <p:nvPr/>
        </p:nvSpPr>
        <p:spPr>
          <a:xfrm>
            <a:off x="1698650" y="405690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file1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73"/>
          <p:cNvSpPr/>
          <p:nvPr/>
        </p:nvSpPr>
        <p:spPr>
          <a:xfrm>
            <a:off x="2746875" y="405275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file2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73"/>
          <p:cNvSpPr/>
          <p:nvPr/>
        </p:nvSpPr>
        <p:spPr>
          <a:xfrm>
            <a:off x="3795100" y="405275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file3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73"/>
          <p:cNvSpPr/>
          <p:nvPr/>
        </p:nvSpPr>
        <p:spPr>
          <a:xfrm>
            <a:off x="4843325" y="405275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file4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73"/>
          <p:cNvSpPr/>
          <p:nvPr/>
        </p:nvSpPr>
        <p:spPr>
          <a:xfrm>
            <a:off x="1580350" y="3398000"/>
            <a:ext cx="5476200" cy="42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3"/>
          <p:cNvSpPr/>
          <p:nvPr/>
        </p:nvSpPr>
        <p:spPr>
          <a:xfrm>
            <a:off x="2746875" y="348680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file2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73"/>
          <p:cNvSpPr/>
          <p:nvPr/>
        </p:nvSpPr>
        <p:spPr>
          <a:xfrm>
            <a:off x="5891550" y="3486800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file5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73"/>
          <p:cNvSpPr/>
          <p:nvPr/>
        </p:nvSpPr>
        <p:spPr>
          <a:xfrm>
            <a:off x="1580350" y="2349463"/>
            <a:ext cx="5476200" cy="42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3"/>
          <p:cNvSpPr/>
          <p:nvPr/>
        </p:nvSpPr>
        <p:spPr>
          <a:xfrm>
            <a:off x="1698650" y="2427225"/>
            <a:ext cx="929700" cy="2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file1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73"/>
          <p:cNvSpPr/>
          <p:nvPr/>
        </p:nvSpPr>
        <p:spPr>
          <a:xfrm>
            <a:off x="2746875" y="2423075"/>
            <a:ext cx="929700" cy="2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file2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73"/>
          <p:cNvSpPr/>
          <p:nvPr/>
        </p:nvSpPr>
        <p:spPr>
          <a:xfrm>
            <a:off x="3795100" y="2423075"/>
            <a:ext cx="929700" cy="2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file3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73"/>
          <p:cNvSpPr/>
          <p:nvPr/>
        </p:nvSpPr>
        <p:spPr>
          <a:xfrm>
            <a:off x="5891550" y="2438263"/>
            <a:ext cx="929700" cy="2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file5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73"/>
          <p:cNvSpPr txBox="1"/>
          <p:nvPr/>
        </p:nvSpPr>
        <p:spPr>
          <a:xfrm>
            <a:off x="7081650" y="4010450"/>
            <a:ext cx="870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Layer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73"/>
          <p:cNvSpPr txBox="1"/>
          <p:nvPr/>
        </p:nvSpPr>
        <p:spPr>
          <a:xfrm>
            <a:off x="7081650" y="3444500"/>
            <a:ext cx="870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Layer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73"/>
          <p:cNvSpPr txBox="1"/>
          <p:nvPr/>
        </p:nvSpPr>
        <p:spPr>
          <a:xfrm>
            <a:off x="7081650" y="2395963"/>
            <a:ext cx="870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Merged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73"/>
          <p:cNvSpPr/>
          <p:nvPr/>
        </p:nvSpPr>
        <p:spPr>
          <a:xfrm>
            <a:off x="1580350" y="2880125"/>
            <a:ext cx="5476200" cy="42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3"/>
          <p:cNvSpPr/>
          <p:nvPr/>
        </p:nvSpPr>
        <p:spPr>
          <a:xfrm>
            <a:off x="4843325" y="2962538"/>
            <a:ext cx="929700" cy="245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.wh.file4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2" name="Google Shape;462;p73"/>
          <p:cNvCxnSpPr>
            <a:stCxn id="450" idx="0"/>
            <a:endCxn id="454" idx="2"/>
          </p:cNvCxnSpPr>
          <p:nvPr/>
        </p:nvCxnSpPr>
        <p:spPr>
          <a:xfrm rot="10800000">
            <a:off x="3211725" y="2668100"/>
            <a:ext cx="0" cy="81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73"/>
          <p:cNvCxnSpPr>
            <a:stCxn id="445" idx="0"/>
            <a:endCxn id="453" idx="2"/>
          </p:cNvCxnSpPr>
          <p:nvPr/>
        </p:nvCxnSpPr>
        <p:spPr>
          <a:xfrm rot="10800000">
            <a:off x="2163500" y="2672400"/>
            <a:ext cx="0" cy="138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73"/>
          <p:cNvCxnSpPr>
            <a:stCxn id="447" idx="0"/>
            <a:endCxn id="455" idx="2"/>
          </p:cNvCxnSpPr>
          <p:nvPr/>
        </p:nvCxnSpPr>
        <p:spPr>
          <a:xfrm rot="10800000">
            <a:off x="4259950" y="2668250"/>
            <a:ext cx="0" cy="138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73"/>
          <p:cNvCxnSpPr>
            <a:stCxn id="451" idx="0"/>
            <a:endCxn id="456" idx="2"/>
          </p:cNvCxnSpPr>
          <p:nvPr/>
        </p:nvCxnSpPr>
        <p:spPr>
          <a:xfrm rot="10800000">
            <a:off x="6356400" y="2683400"/>
            <a:ext cx="0" cy="80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73"/>
          <p:cNvSpPr txBox="1"/>
          <p:nvPr/>
        </p:nvSpPr>
        <p:spPr>
          <a:xfrm>
            <a:off x="7081650" y="2920238"/>
            <a:ext cx="870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Layer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89" name="Google Shape;289;p5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Why Containers?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Container and Image Basics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Build, ship, and run an app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Diving deeper into images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“Capture the Flag!”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Docker Compose and multi-service apps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Hands-on with Compose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Orchestration teaser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as you go</a:t>
            </a:r>
            <a:endParaRPr/>
          </a:p>
        </p:txBody>
      </p:sp>
      <p:sp>
        <p:nvSpPr>
          <p:cNvPr id="472" name="Google Shape;472;p74"/>
          <p:cNvSpPr txBox="1"/>
          <p:nvPr>
            <p:ph idx="1" type="body"/>
          </p:nvPr>
        </p:nvSpPr>
        <p:spPr>
          <a:xfrm>
            <a:off x="311700" y="1000075"/>
            <a:ext cx="85206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/>
              <a:t>Don’t wait until the end of the Dockerfile to “clean” the container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/>
              <a:t>Chain RUN commands together to clean things as you go</a:t>
            </a:r>
            <a:endParaRPr/>
          </a:p>
        </p:txBody>
      </p:sp>
      <p:sp>
        <p:nvSpPr>
          <p:cNvPr id="473" name="Google Shape;473;p74"/>
          <p:cNvSpPr/>
          <p:nvPr/>
        </p:nvSpPr>
        <p:spPr>
          <a:xfrm>
            <a:off x="3842725" y="3578450"/>
            <a:ext cx="4728600" cy="1345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FROM ubuntu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RUN apt-get update &amp;&amp; \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   apt-get install -y python python-pip &amp;&amp; \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   pip install awscli &amp;&amp; \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   apt-get autoremove --purge -y python-pip &amp;&amp; \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   rm -rf /var/lib/apt/lists/*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4" name="Google Shape;474;p74"/>
          <p:cNvSpPr/>
          <p:nvPr/>
        </p:nvSpPr>
        <p:spPr>
          <a:xfrm>
            <a:off x="311700" y="1976700"/>
            <a:ext cx="4273500" cy="1190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FROM ubuntu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RUN apt-get update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RUN apt-get install -y python python-pip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RUN pip install awscli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RUN apt-get autoremove --purge -y python-pip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5" name="Google Shape;475;p74"/>
          <p:cNvCxnSpPr/>
          <p:nvPr/>
        </p:nvCxnSpPr>
        <p:spPr>
          <a:xfrm>
            <a:off x="3120000" y="3339300"/>
            <a:ext cx="588000" cy="55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74"/>
          <p:cNvSpPr txBox="1"/>
          <p:nvPr/>
        </p:nvSpPr>
        <p:spPr>
          <a:xfrm>
            <a:off x="740200" y="3677775"/>
            <a:ext cx="29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Net change of image size from 517MB to 172MB (67% reduction)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images tight and focused</a:t>
            </a:r>
            <a:endParaRPr/>
          </a:p>
        </p:txBody>
      </p:sp>
      <p:sp>
        <p:nvSpPr>
          <p:cNvPr id="482" name="Google Shape;482;p7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/>
              <a:t>Only install the dependencies/tools/packages that are necessary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multi-stage builds to separate buildtime and runtime dependencies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Additional sessions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Tue @ 17:45 - </a:t>
            </a:r>
            <a:r>
              <a:rPr lang="en"/>
              <a:t>264079 - Tips and Tricks for Optimizing your Docker Container for Size and Security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Wed @ 12:00 - 244258 - Supercharged Docker Build with BuildKit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Time!</a:t>
            </a:r>
            <a:endParaRPr/>
          </a:p>
        </p:txBody>
      </p:sp>
      <p:sp>
        <p:nvSpPr>
          <p:cNvPr id="488" name="Google Shape;488;p7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Time for a “Capture the Flag!”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 to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https://github.com/mikesir87/dceu-2018-workshop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Open the </a:t>
            </a:r>
            <a:r>
              <a:rPr b="1" lang="en"/>
              <a:t>2-image-dive</a:t>
            </a:r>
            <a:r>
              <a:rPr lang="en"/>
              <a:t> folder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Follow the README.md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have 10 minutes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done, put your post-it note on the back of your laptop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494" name="Google Shape;494;p7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Volumes provide the ability to persist/supply data in containers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Bind mount volumes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You choose where to persist the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-v /docker-data/mysql:/var/lib/mysql</a:t>
            </a:r>
            <a:endParaRPr>
              <a:solidFill>
                <a:srgbClr val="8B1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Named volumes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Let Docker choose where to persist the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-v mysql-data:/var/lib/mysql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137" y="518200"/>
            <a:ext cx="3867724" cy="386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Docker Compose</a:t>
            </a:r>
            <a:endParaRPr/>
          </a:p>
        </p:txBody>
      </p:sp>
      <p:sp>
        <p:nvSpPr>
          <p:cNvPr id="505" name="Google Shape;505;p7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Makes defining and running multi-container apps super easy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Uses a YAML file for configuration (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docker-compose.yml</a:t>
            </a:r>
            <a:r>
              <a:rPr lang="en"/>
              <a:t>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Often included in project source repo at the root of the project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a single command, all containers/services for an app start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Tool is bundled with Docker Desktop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 Versions</a:t>
            </a:r>
            <a:endParaRPr/>
          </a:p>
        </p:txBody>
      </p:sp>
      <p:sp>
        <p:nvSpPr>
          <p:cNvPr id="511" name="Google Shape;511;p8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Version 1 (no version declaration)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Supports containers, volumes, but no networking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Version 2.x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Added networking support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Version 3.x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Added support for Swarm services/deployments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our YAML file</a:t>
            </a:r>
            <a:endParaRPr/>
          </a:p>
        </p:txBody>
      </p:sp>
      <p:sp>
        <p:nvSpPr>
          <p:cNvPr id="517" name="Google Shape;517;p81"/>
          <p:cNvSpPr txBox="1"/>
          <p:nvPr>
            <p:ph idx="1" type="body"/>
          </p:nvPr>
        </p:nvSpPr>
        <p:spPr>
          <a:xfrm>
            <a:off x="311700" y="2137025"/>
            <a:ext cx="46125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Start with a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version</a:t>
            </a:r>
            <a:endParaRPr>
              <a:solidFill>
                <a:srgbClr val="8B1F4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Usually, it’s best to just use the latest supported version</a:t>
            </a:r>
            <a:endParaRPr/>
          </a:p>
        </p:txBody>
      </p:sp>
      <p:sp>
        <p:nvSpPr>
          <p:cNvPr id="518" name="Google Shape;518;p81"/>
          <p:cNvSpPr txBox="1"/>
          <p:nvPr/>
        </p:nvSpPr>
        <p:spPr>
          <a:xfrm>
            <a:off x="274075" y="926575"/>
            <a:ext cx="6743400" cy="419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&gt; docker container run -p 80:80 -v $(pwd)/src:/var/www/html php:7-apache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9" name="Google Shape;519;p81"/>
          <p:cNvCxnSpPr>
            <a:stCxn id="518" idx="3"/>
            <a:endCxn id="520" idx="0"/>
          </p:cNvCxnSpPr>
          <p:nvPr/>
        </p:nvCxnSpPr>
        <p:spPr>
          <a:xfrm>
            <a:off x="7017475" y="1136125"/>
            <a:ext cx="132900" cy="1093800"/>
          </a:xfrm>
          <a:prstGeom prst="bentConnector2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0" name="Google Shape;520;p81"/>
          <p:cNvSpPr txBox="1"/>
          <p:nvPr/>
        </p:nvSpPr>
        <p:spPr>
          <a:xfrm>
            <a:off x="5728200" y="2229900"/>
            <a:ext cx="2844300" cy="21360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our YAML file</a:t>
            </a:r>
            <a:endParaRPr/>
          </a:p>
        </p:txBody>
      </p:sp>
      <p:sp>
        <p:nvSpPr>
          <p:cNvPr id="526" name="Google Shape;526;p82"/>
          <p:cNvSpPr txBox="1"/>
          <p:nvPr>
            <p:ph idx="1" type="body"/>
          </p:nvPr>
        </p:nvSpPr>
        <p:spPr>
          <a:xfrm>
            <a:off x="311700" y="2137025"/>
            <a:ext cx="46125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Next, define our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services</a:t>
            </a:r>
            <a:r>
              <a:rPr lang="en"/>
              <a:t> (the apps we want to run)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We’ll name this first one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endParaRPr>
              <a:solidFill>
                <a:srgbClr val="8B1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7" name="Google Shape;527;p82"/>
          <p:cNvCxnSpPr>
            <a:stCxn id="528" idx="3"/>
            <a:endCxn id="529" idx="0"/>
          </p:cNvCxnSpPr>
          <p:nvPr/>
        </p:nvCxnSpPr>
        <p:spPr>
          <a:xfrm>
            <a:off x="7017475" y="1136125"/>
            <a:ext cx="132900" cy="1093800"/>
          </a:xfrm>
          <a:prstGeom prst="bentConnector2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9" name="Google Shape;529;p82"/>
          <p:cNvSpPr txBox="1"/>
          <p:nvPr/>
        </p:nvSpPr>
        <p:spPr>
          <a:xfrm>
            <a:off x="5728200" y="2229900"/>
            <a:ext cx="2844300" cy="21360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services: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app: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82"/>
          <p:cNvSpPr txBox="1"/>
          <p:nvPr/>
        </p:nvSpPr>
        <p:spPr>
          <a:xfrm>
            <a:off x="274075" y="926575"/>
            <a:ext cx="6743400" cy="419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&gt; docker container run -p 80:80 -v $(pwd)/src:/var/www/html php:7-apache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our YAML file</a:t>
            </a:r>
            <a:endParaRPr/>
          </a:p>
        </p:txBody>
      </p:sp>
      <p:sp>
        <p:nvSpPr>
          <p:cNvPr id="535" name="Google Shape;535;p83"/>
          <p:cNvSpPr txBox="1"/>
          <p:nvPr>
            <p:ph idx="1" type="body"/>
          </p:nvPr>
        </p:nvSpPr>
        <p:spPr>
          <a:xfrm>
            <a:off x="311700" y="2137025"/>
            <a:ext cx="46125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Now, we specify the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"/>
              <a:t> that we want to use for the service</a:t>
            </a:r>
            <a:endParaRPr/>
          </a:p>
        </p:txBody>
      </p:sp>
      <p:cxnSp>
        <p:nvCxnSpPr>
          <p:cNvPr id="536" name="Google Shape;536;p83"/>
          <p:cNvCxnSpPr>
            <a:stCxn id="537" idx="3"/>
            <a:endCxn id="538" idx="0"/>
          </p:cNvCxnSpPr>
          <p:nvPr/>
        </p:nvCxnSpPr>
        <p:spPr>
          <a:xfrm>
            <a:off x="7017475" y="1136125"/>
            <a:ext cx="132900" cy="1093800"/>
          </a:xfrm>
          <a:prstGeom prst="bentConnector2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8" name="Google Shape;538;p83"/>
          <p:cNvSpPr txBox="1"/>
          <p:nvPr/>
        </p:nvSpPr>
        <p:spPr>
          <a:xfrm>
            <a:off x="5728200" y="2229900"/>
            <a:ext cx="2844300" cy="21360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services: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app: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image: php:7-apache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83"/>
          <p:cNvSpPr txBox="1"/>
          <p:nvPr/>
        </p:nvSpPr>
        <p:spPr>
          <a:xfrm>
            <a:off x="274075" y="926575"/>
            <a:ext cx="6743400" cy="419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&gt; docker container run -p 80:80 -v $(pwd)/src:/var/www/html </a:t>
            </a: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php:7-apache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long, long time ago...</a:t>
            </a:r>
            <a:endParaRPr/>
          </a:p>
        </p:txBody>
      </p:sp>
      <p:sp>
        <p:nvSpPr>
          <p:cNvPr id="295" name="Google Shape;295;p5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/>
              <a:t>When shipping was done mostly between land/sea…</a:t>
            </a:r>
            <a:endParaRPr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○"/>
            </a:pPr>
            <a:r>
              <a:rPr lang="en"/>
              <a:t>Goods were packaged mostly in barrels, crates, and sacks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Ships often spent more time in dock than on the sea because of time it took to load/unload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Chance of loss/theft was very high</a:t>
            </a:r>
            <a:endParaRPr/>
          </a:p>
        </p:txBody>
      </p:sp>
      <p:pic>
        <p:nvPicPr>
          <p:cNvPr id="296" name="Google Shape;2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25" y="2563925"/>
            <a:ext cx="3416000" cy="215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7" name="Google Shape;297;p57"/>
          <p:cNvSpPr txBox="1"/>
          <p:nvPr/>
        </p:nvSpPr>
        <p:spPr>
          <a:xfrm>
            <a:off x="3545900" y="4808400"/>
            <a:ext cx="5509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Credit: </a:t>
            </a:r>
            <a:r>
              <a:rPr lang="en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http://www.worldshipping.org/about-the-industry/history-of-containerization/before-container-shipping</a:t>
            </a:r>
            <a:endParaRPr sz="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our YAML file</a:t>
            </a:r>
            <a:endParaRPr/>
          </a:p>
        </p:txBody>
      </p:sp>
      <p:sp>
        <p:nvSpPr>
          <p:cNvPr id="544" name="Google Shape;544;p84"/>
          <p:cNvSpPr txBox="1"/>
          <p:nvPr>
            <p:ph idx="1" type="body"/>
          </p:nvPr>
        </p:nvSpPr>
        <p:spPr>
          <a:xfrm>
            <a:off x="311700" y="2137025"/>
            <a:ext cx="46125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Let’s move our port mapping by specifying the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ports</a:t>
            </a:r>
            <a:r>
              <a:rPr lang="en"/>
              <a:t>. The order is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host:port</a:t>
            </a:r>
            <a:r>
              <a:rPr lang="en"/>
              <a:t>. There is a longer, more descriptive way to write this too.</a:t>
            </a:r>
            <a:endParaRPr/>
          </a:p>
        </p:txBody>
      </p:sp>
      <p:cxnSp>
        <p:nvCxnSpPr>
          <p:cNvPr id="545" name="Google Shape;545;p84"/>
          <p:cNvCxnSpPr>
            <a:stCxn id="546" idx="3"/>
            <a:endCxn id="547" idx="0"/>
          </p:cNvCxnSpPr>
          <p:nvPr/>
        </p:nvCxnSpPr>
        <p:spPr>
          <a:xfrm>
            <a:off x="7017475" y="1136125"/>
            <a:ext cx="132900" cy="1093800"/>
          </a:xfrm>
          <a:prstGeom prst="bentConnector2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7" name="Google Shape;547;p84"/>
          <p:cNvSpPr txBox="1"/>
          <p:nvPr/>
        </p:nvSpPr>
        <p:spPr>
          <a:xfrm>
            <a:off x="5728200" y="2229900"/>
            <a:ext cx="2844300" cy="21360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services: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app: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image: php:7-apache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ports: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  - 80:80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6" name="Google Shape;546;p84"/>
          <p:cNvSpPr txBox="1"/>
          <p:nvPr/>
        </p:nvSpPr>
        <p:spPr>
          <a:xfrm>
            <a:off x="274075" y="926575"/>
            <a:ext cx="6743400" cy="419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&gt; docker container run </a:t>
            </a: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-p 80:80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-v $(pwd)/src:/var/www/html php:7-apache</a:t>
            </a:r>
            <a:endParaRPr sz="13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our YAML file</a:t>
            </a:r>
            <a:endParaRPr/>
          </a:p>
        </p:txBody>
      </p:sp>
      <p:sp>
        <p:nvSpPr>
          <p:cNvPr id="553" name="Google Shape;553;p85"/>
          <p:cNvSpPr txBox="1"/>
          <p:nvPr>
            <p:ph idx="1" type="body"/>
          </p:nvPr>
        </p:nvSpPr>
        <p:spPr>
          <a:xfrm>
            <a:off x="311700" y="2137025"/>
            <a:ext cx="46125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Finally, let’s move our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volume</a:t>
            </a:r>
            <a:r>
              <a:rPr lang="en"/>
              <a:t> mapping. Fortunately, you can use relative paths in Compose</a:t>
            </a:r>
            <a:endParaRPr/>
          </a:p>
        </p:txBody>
      </p:sp>
      <p:cxnSp>
        <p:nvCxnSpPr>
          <p:cNvPr id="554" name="Google Shape;554;p85"/>
          <p:cNvCxnSpPr>
            <a:stCxn id="555" idx="3"/>
            <a:endCxn id="556" idx="0"/>
          </p:cNvCxnSpPr>
          <p:nvPr/>
        </p:nvCxnSpPr>
        <p:spPr>
          <a:xfrm>
            <a:off x="7017475" y="1136125"/>
            <a:ext cx="142800" cy="1093800"/>
          </a:xfrm>
          <a:prstGeom prst="bentConnector2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57" name="Google Shape;557;p85"/>
          <p:cNvSpPr txBox="1"/>
          <p:nvPr/>
        </p:nvSpPr>
        <p:spPr>
          <a:xfrm>
            <a:off x="5728200" y="2229900"/>
            <a:ext cx="2844300" cy="21360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services: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app: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image: php:7-apache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ports: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- 80:80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volumes: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  - ./src:/var/www/html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Google Shape;555;p85"/>
          <p:cNvSpPr txBox="1"/>
          <p:nvPr/>
        </p:nvSpPr>
        <p:spPr>
          <a:xfrm>
            <a:off x="274075" y="926575"/>
            <a:ext cx="6743400" cy="419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&gt; docker container run -p 80:80 </a:t>
            </a: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-v $(pwd)/src:/var/www/html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php:7-apache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our YAML file</a:t>
            </a:r>
            <a:endParaRPr/>
          </a:p>
        </p:txBody>
      </p:sp>
      <p:sp>
        <p:nvSpPr>
          <p:cNvPr id="563" name="Google Shape;563;p86"/>
          <p:cNvSpPr txBox="1"/>
          <p:nvPr>
            <p:ph idx="1" type="body"/>
          </p:nvPr>
        </p:nvSpPr>
        <p:spPr>
          <a:xfrm>
            <a:off x="311700" y="2137025"/>
            <a:ext cx="46125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And we’re done!</a:t>
            </a:r>
            <a:endParaRPr/>
          </a:p>
        </p:txBody>
      </p:sp>
      <p:cxnSp>
        <p:nvCxnSpPr>
          <p:cNvPr id="564" name="Google Shape;564;p86"/>
          <p:cNvCxnSpPr>
            <a:stCxn id="565" idx="3"/>
            <a:endCxn id="566" idx="0"/>
          </p:cNvCxnSpPr>
          <p:nvPr/>
        </p:nvCxnSpPr>
        <p:spPr>
          <a:xfrm>
            <a:off x="7017475" y="1136125"/>
            <a:ext cx="132900" cy="1093800"/>
          </a:xfrm>
          <a:prstGeom prst="bentConnector2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6" name="Google Shape;566;p86"/>
          <p:cNvSpPr txBox="1"/>
          <p:nvPr/>
        </p:nvSpPr>
        <p:spPr>
          <a:xfrm>
            <a:off x="5728200" y="2229900"/>
            <a:ext cx="2844300" cy="21360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services: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app: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image: php:7-apache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ports: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- 80:80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volumes: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- ./src:/var/www/html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86"/>
          <p:cNvSpPr txBox="1"/>
          <p:nvPr/>
        </p:nvSpPr>
        <p:spPr>
          <a:xfrm>
            <a:off x="274075" y="926575"/>
            <a:ext cx="6743400" cy="419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&gt; docker container run -p 80:80 -v $(pwd)/src:/var/www/html php:7-apache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 commands</a:t>
            </a:r>
            <a:endParaRPr/>
          </a:p>
        </p:txBody>
      </p:sp>
      <p:sp>
        <p:nvSpPr>
          <p:cNvPr id="572" name="Google Shape;572;p8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are lots of subcommands, but the most common are: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up</a:t>
            </a:r>
            <a:r>
              <a:rPr lang="en"/>
              <a:t> - start up all services, networks, volumes, etc.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down</a:t>
            </a:r>
            <a:r>
              <a:rPr lang="en"/>
              <a:t> - stop and remove all containers, networks, and volumes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logs</a:t>
            </a:r>
            <a:r>
              <a:rPr lang="en"/>
              <a:t> - view logs from all services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more services</a:t>
            </a:r>
            <a:endParaRPr/>
          </a:p>
        </p:txBody>
      </p:sp>
      <p:sp>
        <p:nvSpPr>
          <p:cNvPr id="578" name="Google Shape;578;p8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Rarely do apps live on their own with no dependencies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Apps rely on databases, caches, message queues, and more!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Docker Compose makes it easy to hook together many services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All services (by default) on an isolated network that allows them to talk to each other, but no other containers on the same host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Additional sessions to learn more about networking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Tue @ 12:00 - </a:t>
            </a:r>
            <a:r>
              <a:rPr lang="en"/>
              <a:t>252709 - Docker Container Networking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Wed @ 12:00 - 250876 - Tips and Tricks of the Docker Captains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another service</a:t>
            </a:r>
            <a:endParaRPr/>
          </a:p>
        </p:txBody>
      </p:sp>
      <p:sp>
        <p:nvSpPr>
          <p:cNvPr id="584" name="Google Shape;584;p89"/>
          <p:cNvSpPr txBox="1"/>
          <p:nvPr>
            <p:ph idx="1" type="body"/>
          </p:nvPr>
        </p:nvSpPr>
        <p:spPr>
          <a:xfrm>
            <a:off x="311700" y="1000075"/>
            <a:ext cx="460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We’re going to add a simple database service to the Compose stack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Start off by adding a new service. We’ll call it, simply,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mysql</a:t>
            </a:r>
            <a:endParaRPr>
              <a:solidFill>
                <a:srgbClr val="8B1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89"/>
          <p:cNvSpPr txBox="1"/>
          <p:nvPr/>
        </p:nvSpPr>
        <p:spPr>
          <a:xfrm>
            <a:off x="5241000" y="799775"/>
            <a:ext cx="3637500" cy="41823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services: 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app: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image: php:7-apache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ports: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- 80:80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volumes: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- ./src:/var/www/html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mysql: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0"/>
          <p:cNvSpPr txBox="1"/>
          <p:nvPr>
            <p:ph idx="1" type="body"/>
          </p:nvPr>
        </p:nvSpPr>
        <p:spPr>
          <a:xfrm>
            <a:off x="311700" y="1000075"/>
            <a:ext cx="460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Let’s specify the image. We’ll use the official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"/>
              <a:t> image.</a:t>
            </a:r>
            <a:endParaRPr>
              <a:solidFill>
                <a:srgbClr val="8B1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9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another service</a:t>
            </a:r>
            <a:endParaRPr/>
          </a:p>
        </p:txBody>
      </p:sp>
      <p:sp>
        <p:nvSpPr>
          <p:cNvPr id="592" name="Google Shape;592;p90"/>
          <p:cNvSpPr txBox="1"/>
          <p:nvPr/>
        </p:nvSpPr>
        <p:spPr>
          <a:xfrm>
            <a:off x="5241000" y="799775"/>
            <a:ext cx="3637500" cy="41823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services: 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app: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image: php:7-apache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ports: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- 80:80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volumes: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- ./src:/var/www/html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mysql: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image: mysql:5.7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1"/>
          <p:cNvSpPr txBox="1"/>
          <p:nvPr>
            <p:ph idx="1" type="body"/>
          </p:nvPr>
        </p:nvSpPr>
        <p:spPr>
          <a:xfrm>
            <a:off x="311700" y="1000075"/>
            <a:ext cx="460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mysql image requires some environment variables to be defined. We’ll go ahead and specify those with the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environment</a:t>
            </a:r>
            <a:r>
              <a:rPr lang="en"/>
              <a:t> field. NOTE: this is NOT a secure installation</a:t>
            </a:r>
            <a:endParaRPr/>
          </a:p>
        </p:txBody>
      </p:sp>
      <p:sp>
        <p:nvSpPr>
          <p:cNvPr id="598" name="Google Shape;598;p9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another service</a:t>
            </a:r>
            <a:endParaRPr/>
          </a:p>
        </p:txBody>
      </p:sp>
      <p:sp>
        <p:nvSpPr>
          <p:cNvPr id="599" name="Google Shape;599;p91"/>
          <p:cNvSpPr txBox="1"/>
          <p:nvPr/>
        </p:nvSpPr>
        <p:spPr>
          <a:xfrm>
            <a:off x="5241000" y="799775"/>
            <a:ext cx="3637500" cy="41823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services: 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app: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image: php:7-apache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ports: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- 80:80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volumes: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- ./src:/var/www/html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mysql: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image: mysql:5.7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environment: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  MYSQL_ROOT_PASSWORD: secret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  MYSQL_DATABASE: workshop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2"/>
          <p:cNvSpPr txBox="1"/>
          <p:nvPr>
            <p:ph idx="1" type="body"/>
          </p:nvPr>
        </p:nvSpPr>
        <p:spPr>
          <a:xfrm>
            <a:off x="311700" y="1000075"/>
            <a:ext cx="460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a database, it probably </a:t>
            </a:r>
            <a:r>
              <a:rPr lang="en"/>
              <a:t>makes sense to persist the data. We’ll add a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volume</a:t>
            </a:r>
            <a:r>
              <a:rPr lang="en"/>
              <a:t> by specifying it in the service.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Once we do that, we also have to define the volume in the </a:t>
            </a:r>
            <a:r>
              <a:rPr lang="en">
                <a:solidFill>
                  <a:srgbClr val="8B1F41"/>
                </a:solidFill>
                <a:latin typeface="Consolas"/>
                <a:ea typeface="Consolas"/>
                <a:cs typeface="Consolas"/>
                <a:sym typeface="Consolas"/>
              </a:rPr>
              <a:t>volumes</a:t>
            </a:r>
            <a:r>
              <a:rPr lang="en"/>
              <a:t> section</a:t>
            </a:r>
            <a:endParaRPr>
              <a:solidFill>
                <a:srgbClr val="8B1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9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another service</a:t>
            </a:r>
            <a:endParaRPr/>
          </a:p>
        </p:txBody>
      </p:sp>
      <p:sp>
        <p:nvSpPr>
          <p:cNvPr id="606" name="Google Shape;606;p92"/>
          <p:cNvSpPr txBox="1"/>
          <p:nvPr/>
        </p:nvSpPr>
        <p:spPr>
          <a:xfrm>
            <a:off x="5241000" y="799775"/>
            <a:ext cx="3637500" cy="41823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version: "3.7"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services: 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app: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image: php:7-apache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ports: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- 80:80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volumes: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- ./src:/var/www/html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mysql: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image: mysql:5.7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environment: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MYSQL_ROOT_PASSWORD: secret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MYSQL_DATABASE: workshop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volumes: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    - mysql-data:/var/lib/mysql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volumes: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 mysql-data: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Time!</a:t>
            </a:r>
            <a:endParaRPr/>
          </a:p>
        </p:txBody>
      </p:sp>
      <p:sp>
        <p:nvSpPr>
          <p:cNvPr id="612" name="Google Shape;612;p9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Time for some Compose fun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 to </a:t>
            </a:r>
            <a:r>
              <a:rPr b="1" lang="en" u="sng">
                <a:solidFill>
                  <a:schemeClr val="accent5"/>
                </a:solidFill>
                <a:hlinkClick r:id="rId3"/>
              </a:rPr>
              <a:t>https://github.com/mikesir87/dceu-2018-workshop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Open the </a:t>
            </a:r>
            <a:r>
              <a:rPr b="1" lang="en"/>
              <a:t>3-docker-compose</a:t>
            </a:r>
            <a:r>
              <a:rPr lang="en"/>
              <a:t> folder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Follow the README.md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have ~20 minutes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done, put your post-it note on the back of your laptop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Revolution</a:t>
            </a:r>
            <a:endParaRPr/>
          </a:p>
        </p:txBody>
      </p:sp>
      <p:sp>
        <p:nvSpPr>
          <p:cNvPr id="303" name="Google Shape;303;p5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When rail became more common…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Goods frequently went from ship to train, train to train, and train to ship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Inadequacies</a:t>
            </a:r>
            <a:r>
              <a:rPr lang="en"/>
              <a:t> of load/unload processes compounded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better shipping practice was needed</a:t>
            </a:r>
            <a:endParaRPr/>
          </a:p>
        </p:txBody>
      </p:sp>
      <p:pic>
        <p:nvPicPr>
          <p:cNvPr id="304" name="Google Shape;3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700" y="2582425"/>
            <a:ext cx="5808526" cy="219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" name="Google Shape;305;p58"/>
          <p:cNvSpPr txBox="1"/>
          <p:nvPr/>
        </p:nvSpPr>
        <p:spPr>
          <a:xfrm>
            <a:off x="3545900" y="4808400"/>
            <a:ext cx="5509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Credit: </a:t>
            </a:r>
            <a:r>
              <a:rPr lang="en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https://en.wikipedia.org/wiki/Rail_freight_in_Great_Britain</a:t>
            </a:r>
            <a:endParaRPr sz="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Overview</a:t>
            </a:r>
            <a:endParaRPr/>
          </a:p>
        </p:txBody>
      </p:sp>
      <p:sp>
        <p:nvSpPr>
          <p:cNvPr id="618" name="Google Shape;618;p9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Orchestration provides the ability to manage the running of container workloads, often over a fleet of machines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As an administrator, you define </a:t>
            </a:r>
            <a:r>
              <a:rPr b="1" lang="en"/>
              <a:t>expected state</a:t>
            </a:r>
            <a:r>
              <a:rPr lang="en"/>
              <a:t>, or the desired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Includes service definitions (images, ports, volumes, etc.), replica counts (how many of each to run), update policies, and more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system then tries to make </a:t>
            </a:r>
            <a:r>
              <a:rPr b="1" lang="en"/>
              <a:t>actual state</a:t>
            </a:r>
            <a:r>
              <a:rPr lang="en"/>
              <a:t> reflect expected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a container exits, it’ll try to restore it. If you change the expected state, it’ll try to reconcile.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 in Orchestrators</a:t>
            </a:r>
            <a:endParaRPr/>
          </a:p>
        </p:txBody>
      </p:sp>
      <p:sp>
        <p:nvSpPr>
          <p:cNvPr id="624" name="Google Shape;624;p95"/>
          <p:cNvSpPr txBox="1"/>
          <p:nvPr>
            <p:ph idx="1" type="body"/>
          </p:nvPr>
        </p:nvSpPr>
        <p:spPr>
          <a:xfrm>
            <a:off x="311700" y="1000075"/>
            <a:ext cx="462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Every orchestrator has the concept of two types of nodes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Managers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Serve as the brains of the cluster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Maintain state and schedule work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Sometimes called masters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Worker nodes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Perform the actual work, as instructed by a manager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Sometimes called agents or nodes</a:t>
            </a:r>
            <a:endParaRPr/>
          </a:p>
        </p:txBody>
      </p:sp>
      <p:pic>
        <p:nvPicPr>
          <p:cNvPr id="625" name="Google Shape;62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00" y="1648425"/>
            <a:ext cx="4187523" cy="18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types of Orchestrators</a:t>
            </a:r>
            <a:endParaRPr/>
          </a:p>
        </p:txBody>
      </p:sp>
      <p:sp>
        <p:nvSpPr>
          <p:cNvPr id="631" name="Google Shape;631;p9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Swarm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Shipped with the Docker engine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Very user friendly and easy to get up and running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Satisfies most needs, though not all; theoretically extensible, but takes a little work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 sz="1400"/>
              <a:t>Currently</a:t>
            </a:r>
            <a:r>
              <a:rPr lang="en" sz="1400"/>
              <a:t> only orchestrator to run on both Linux and Windows nodes*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Kubernetes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Spun out of work done within Google and contributed to CNCF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Think of it more as a toolkit - so not as easy to get up and running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Very configurable and extensible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Amazon ECS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Made by Amazon Web Services and provided for free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Provides deep integration into other AWS resources (IAM, ALBs, Auto-scaling, etc.)</a:t>
            </a:r>
            <a:endParaRPr sz="1400"/>
          </a:p>
        </p:txBody>
      </p:sp>
      <p:sp>
        <p:nvSpPr>
          <p:cNvPr id="632" name="Google Shape;632;p96"/>
          <p:cNvSpPr txBox="1"/>
          <p:nvPr/>
        </p:nvSpPr>
        <p:spPr>
          <a:xfrm>
            <a:off x="2621600" y="4627425"/>
            <a:ext cx="5273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Kubernetes can run on Windows when using Docker EE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it! (Phew!)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3B39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8"/>
          <p:cNvSpPr txBox="1"/>
          <p:nvPr/>
        </p:nvSpPr>
        <p:spPr>
          <a:xfrm>
            <a:off x="649063" y="477306"/>
            <a:ext cx="7593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34"/>
              </a:buClr>
              <a:buSzPts val="5700"/>
              <a:buFont typeface="Impact"/>
              <a:buNone/>
            </a:pPr>
            <a:r>
              <a:rPr b="0" i="0" lang="en" sz="3900" u="none" cap="none" strike="noStrike">
                <a:solidFill>
                  <a:srgbClr val="FFCD34"/>
                </a:solidFill>
                <a:latin typeface="Impact"/>
                <a:ea typeface="Impact"/>
                <a:cs typeface="Impact"/>
                <a:sym typeface="Impact"/>
              </a:rPr>
              <a:t>Take A Breakout Survey</a:t>
            </a:r>
            <a:endParaRPr sz="500"/>
          </a:p>
        </p:txBody>
      </p:sp>
      <p:sp>
        <p:nvSpPr>
          <p:cNvPr id="643" name="Google Shape;643;p98"/>
          <p:cNvSpPr txBox="1"/>
          <p:nvPr/>
        </p:nvSpPr>
        <p:spPr>
          <a:xfrm>
            <a:off x="649063" y="1176463"/>
            <a:ext cx="80739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your session and/or workshop surveys for the conference at any time by tapping the Sessions link on the navigation menu or block on the home screen.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session/workshop you attended and tap on it to view the session details. On this page, you will find a link to the survey.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4" name="Google Shape;64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832" y="2354259"/>
            <a:ext cx="4496092" cy="2567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Shipping Container</a:t>
            </a:r>
            <a:endParaRPr/>
          </a:p>
        </p:txBody>
      </p:sp>
      <p:sp>
        <p:nvSpPr>
          <p:cNvPr id="311" name="Google Shape;311;p5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the shipping container…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Goods producers can simply load a box with whatever they want to ship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shipping industry can focus around a standardized box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Goods can be moved much more efficiently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Chance of loss/theft </a:t>
            </a:r>
            <a:r>
              <a:rPr lang="en"/>
              <a:t>plummeted</a:t>
            </a:r>
            <a:endParaRPr/>
          </a:p>
        </p:txBody>
      </p:sp>
      <p:pic>
        <p:nvPicPr>
          <p:cNvPr id="312" name="Google Shape;312;p59"/>
          <p:cNvPicPr preferRelativeResize="0"/>
          <p:nvPr/>
        </p:nvPicPr>
        <p:blipFill rotWithShape="1">
          <a:blip r:embed="rId3">
            <a:alphaModFix/>
          </a:blip>
          <a:srcRect b="0" l="0" r="0" t="21813"/>
          <a:stretch/>
        </p:blipFill>
        <p:spPr>
          <a:xfrm>
            <a:off x="4792800" y="2728500"/>
            <a:ext cx="3932975" cy="2075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= Shipping?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Yes! We ship software!</a:t>
            </a:r>
            <a:endParaRPr/>
          </a:p>
        </p:txBody>
      </p:sp>
      <p:sp>
        <p:nvSpPr>
          <p:cNvPr id="323" name="Google Shape;323;p61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Deploying software has always been painful, but was manageable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Now, we want to adapt to users and to changing requirements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faster pace of shipping software highlights the </a:t>
            </a:r>
            <a:r>
              <a:rPr lang="en"/>
              <a:t>pain points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Especially true in microservice-based applications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62"/>
          <p:cNvPicPr preferRelativeResize="0"/>
          <p:nvPr/>
        </p:nvPicPr>
        <p:blipFill rotWithShape="1">
          <a:blip r:embed="rId3">
            <a:alphaModFix/>
          </a:blip>
          <a:srcRect b="4573" l="0" r="0" t="11037"/>
          <a:stretch/>
        </p:blipFill>
        <p:spPr>
          <a:xfrm>
            <a:off x="-59300" y="0"/>
            <a:ext cx="9203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2"/>
          <p:cNvSpPr txBox="1"/>
          <p:nvPr/>
        </p:nvSpPr>
        <p:spPr>
          <a:xfrm rot="-1445470">
            <a:off x="2150123" y="844595"/>
            <a:ext cx="1790344" cy="1610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Welcome! Glad to have you on the team!</a:t>
            </a:r>
            <a:endParaRPr sz="2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31" name="Google Shape;331;p62"/>
          <p:cNvSpPr txBox="1"/>
          <p:nvPr/>
        </p:nvSpPr>
        <p:spPr>
          <a:xfrm rot="455327">
            <a:off x="4371824" y="3005960"/>
            <a:ext cx="1746900" cy="16103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Clone the repo, use README to install env, and update docs as needed. Good luck!</a:t>
            </a:r>
            <a:endParaRPr sz="1900">
              <a:solidFill>
                <a:srgbClr val="434343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513500"/>
            <a:ext cx="4762500" cy="3562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Custom 3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4F80E1"/>
      </a:accent1>
      <a:accent2>
        <a:srgbClr val="1957A4"/>
      </a:accent2>
      <a:accent3>
        <a:srgbClr val="1C3664"/>
      </a:accent3>
      <a:accent4>
        <a:srgbClr val="FF5349"/>
      </a:accent4>
      <a:accent5>
        <a:srgbClr val="FFCB39"/>
      </a:accent5>
      <a:accent6>
        <a:srgbClr val="18CDCA"/>
      </a:accent6>
      <a:hlink>
        <a:srgbClr val="18CDCA"/>
      </a:hlink>
      <a:folHlink>
        <a:srgbClr val="18CDC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Custom 4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2954A1"/>
      </a:accent1>
      <a:accent2>
        <a:srgbClr val="2954A1"/>
      </a:accent2>
      <a:accent3>
        <a:srgbClr val="1C3664"/>
      </a:accent3>
      <a:accent4>
        <a:srgbClr val="EF3B39"/>
      </a:accent4>
      <a:accent5>
        <a:srgbClr val="FFCD34"/>
      </a:accent5>
      <a:accent6>
        <a:srgbClr val="4BBFA6"/>
      </a:accent6>
      <a:hlink>
        <a:srgbClr val="4BBFA6"/>
      </a:hlink>
      <a:folHlink>
        <a:srgbClr val="4BBFA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